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78" r:id="rId2"/>
    <p:sldId id="479" r:id="rId3"/>
    <p:sldId id="817" r:id="rId4"/>
    <p:sldId id="477" r:id="rId5"/>
    <p:sldId id="819" r:id="rId6"/>
    <p:sldId id="811" r:id="rId7"/>
    <p:sldId id="812" r:id="rId8"/>
    <p:sldId id="752" r:id="rId9"/>
    <p:sldId id="753" r:id="rId10"/>
    <p:sldId id="820" r:id="rId11"/>
    <p:sldId id="814" r:id="rId12"/>
    <p:sldId id="492" r:id="rId13"/>
    <p:sldId id="762" r:id="rId14"/>
    <p:sldId id="821" r:id="rId15"/>
    <p:sldId id="822" r:id="rId16"/>
    <p:sldId id="823" r:id="rId1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FF00"/>
    <a:srgbClr val="F8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88421" autoAdjust="0"/>
  </p:normalViewPr>
  <p:slideViewPr>
    <p:cSldViewPr>
      <p:cViewPr varScale="1">
        <p:scale>
          <a:sx n="67" d="100"/>
          <a:sy n="67" d="100"/>
        </p:scale>
        <p:origin x="23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CDC44957-7C24-4DE3-A637-CAFDE1B8C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79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E6491-5DFF-42A4-A202-5A115C7A5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9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A341-54A1-49F0-9FDE-028731181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9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D33A-7CBC-43A2-91EC-DBD894E1D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1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B4F56-AC8A-4185-B807-5E01CF323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1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3200"/>
            </a:lvl2pPr>
            <a:lvl3pPr>
              <a:defRPr sz="2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66869-C655-485F-9C76-3CC2C70DC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2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B07D8-2BD4-4261-BA1F-9D320E04B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4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D9E0D-3C11-4D0D-8598-A4A4DEFF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21B1-A758-474A-8218-FFDD562D6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02ED1-B262-4477-A2F0-E9B89C507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9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C2EF-4C42-48FB-935B-A450F939B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4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AF911-AAC8-4C23-81A0-40D4A223C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0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D9C50-277E-4F21-8A51-2F579FC91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2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endParaRPr lang="en-US" altLang="en-US"/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664B8B9-85E2-4A0B-AAE0-BCD612768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6FF33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0483-7E05-4527-B33F-829F93E7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247"/>
            <a:ext cx="8229600" cy="1143000"/>
          </a:xfrm>
        </p:spPr>
        <p:txBody>
          <a:bodyPr/>
          <a:lstStyle/>
          <a:p>
            <a:r>
              <a:rPr lang="en-US" dirty="0"/>
              <a:t>The Home Surge in MLB</a:t>
            </a:r>
            <a:br>
              <a:rPr lang="en-US" dirty="0"/>
            </a:br>
            <a:r>
              <a:rPr lang="en-US" sz="3200" dirty="0"/>
              <a:t>Alan M. Nathan, @</a:t>
            </a:r>
            <a:r>
              <a:rPr lang="en-US" sz="3200" dirty="0" err="1"/>
              <a:t>pobguy</a:t>
            </a:r>
            <a:br>
              <a:rPr lang="en-US" sz="3200" dirty="0"/>
            </a:br>
            <a:r>
              <a:rPr lang="en-US" sz="3200" dirty="0"/>
              <a:t>University of Illinois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239D1-2821-4088-86F9-6B6C1A70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BC97E-32A1-45C1-9320-6474E4BB393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9E47AA-C504-46BB-9910-F934EC4D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47" y="1756494"/>
            <a:ext cx="7205953" cy="4769259"/>
          </a:xfrm>
        </p:spPr>
      </p:pic>
    </p:spTree>
    <p:extLst>
      <p:ext uri="{BB962C8B-B14F-4D97-AF65-F5344CB8AC3E}">
        <p14:creationId xmlns:p14="http://schemas.microsoft.com/office/powerpoint/2010/main" val="59802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51D8-D364-4109-B839-0BC1F129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from 2015-2017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48CA5-2334-44EF-B289-AF783F06A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in launch conditions</a:t>
            </a:r>
          </a:p>
          <a:p>
            <a:pPr lvl="1"/>
            <a:r>
              <a:rPr lang="en-US" dirty="0"/>
              <a:t>Higher exit velocity</a:t>
            </a:r>
          </a:p>
          <a:p>
            <a:pPr lvl="2"/>
            <a:r>
              <a:rPr lang="en-US" dirty="0"/>
              <a:t>Ball “</a:t>
            </a:r>
            <a:r>
              <a:rPr lang="en-US" dirty="0" err="1"/>
              <a:t>juiced”</a:t>
            </a:r>
            <a:r>
              <a:rPr lang="en-US" dirty="0" err="1">
                <a:sym typeface="Wingdings" panose="05000000000000000000" pitchFamily="2" charset="2"/>
              </a:rPr>
              <a:t>elevated</a:t>
            </a:r>
            <a:r>
              <a:rPr lang="en-US" dirty="0">
                <a:sym typeface="Wingdings" panose="05000000000000000000" pitchFamily="2" charset="2"/>
              </a:rPr>
              <a:t> COR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Batters swinging harder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More optimum launch angle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“launch angle revolution”</a:t>
            </a:r>
          </a:p>
          <a:p>
            <a:r>
              <a:rPr lang="en-US" dirty="0">
                <a:sym typeface="Wingdings" panose="05000000000000000000" pitchFamily="2" charset="2"/>
              </a:rPr>
              <a:t>Ball carries farther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Reduced air drag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72A4D-07AC-4D45-9CFD-5CB9A7C6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09EE58-EF0A-46D3-B153-E475AF1217AC}"/>
              </a:ext>
            </a:extLst>
          </p:cNvPr>
          <p:cNvCxnSpPr/>
          <p:nvPr/>
        </p:nvCxnSpPr>
        <p:spPr>
          <a:xfrm>
            <a:off x="304800" y="1524000"/>
            <a:ext cx="6781800" cy="3429000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C235E0-235C-4B97-94D6-18D067C359DE}"/>
              </a:ext>
            </a:extLst>
          </p:cNvPr>
          <p:cNvCxnSpPr>
            <a:cxnSpLocks/>
          </p:cNvCxnSpPr>
          <p:nvPr/>
        </p:nvCxnSpPr>
        <p:spPr>
          <a:xfrm flipV="1">
            <a:off x="609600" y="1752600"/>
            <a:ext cx="6172200" cy="2843463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9F3D2BC-E732-4555-9DF2-ACB70546BC73}"/>
              </a:ext>
            </a:extLst>
          </p:cNvPr>
          <p:cNvSpPr/>
          <p:nvPr/>
        </p:nvSpPr>
        <p:spPr>
          <a:xfrm>
            <a:off x="152400" y="4777292"/>
            <a:ext cx="4800600" cy="1475942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6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D37C7-75B4-459B-88D9-33D93FEB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-116542"/>
            <a:ext cx="8229600" cy="1143000"/>
          </a:xfrm>
        </p:spPr>
        <p:txBody>
          <a:bodyPr/>
          <a:lstStyle/>
          <a:p>
            <a:r>
              <a:rPr lang="en-US" dirty="0"/>
              <a:t>Example:  2016-2017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8A38-7A0D-4623-AFB3-A7A1E516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42" y="1447800"/>
            <a:ext cx="8229600" cy="3048000"/>
          </a:xfrm>
        </p:spPr>
        <p:txBody>
          <a:bodyPr/>
          <a:lstStyle/>
          <a:p>
            <a:r>
              <a:rPr lang="en-US" dirty="0"/>
              <a:t>Model </a:t>
            </a:r>
            <a:r>
              <a:rPr lang="en-US" dirty="0" err="1">
                <a:solidFill>
                  <a:schemeClr val="bg1"/>
                </a:solidFill>
              </a:rPr>
              <a:t>pHR</a:t>
            </a:r>
            <a:r>
              <a:rPr lang="en-US" dirty="0">
                <a:solidFill>
                  <a:schemeClr val="bg1"/>
                </a:solidFill>
              </a:rPr>
              <a:t>(EV,LA) </a:t>
            </a:r>
            <a:r>
              <a:rPr lang="en-US" dirty="0"/>
              <a:t>from 2016 data</a:t>
            </a:r>
          </a:p>
          <a:p>
            <a:r>
              <a:rPr lang="en-US" dirty="0"/>
              <a:t>Apply model to EV,LA of 2017 data</a:t>
            </a:r>
          </a:p>
          <a:p>
            <a:pPr lvl="1"/>
            <a:r>
              <a:rPr lang="en-US" dirty="0"/>
              <a:t>Predict HR for 2017</a:t>
            </a:r>
          </a:p>
          <a:p>
            <a:r>
              <a:rPr lang="en-US" dirty="0"/>
              <a:t>Result:</a:t>
            </a:r>
          </a:p>
          <a:p>
            <a:pPr lvl="1"/>
            <a:r>
              <a:rPr lang="en-US" dirty="0"/>
              <a:t>Predicted 2017 </a:t>
            </a:r>
            <a:r>
              <a:rPr lang="en-US" dirty="0">
                <a:sym typeface="Symbol" panose="05050102010706020507" pitchFamily="18" charset="2"/>
              </a:rPr>
              <a:t></a:t>
            </a:r>
            <a:r>
              <a:rPr lang="en-US" dirty="0"/>
              <a:t> 2016 HR</a:t>
            </a:r>
          </a:p>
          <a:p>
            <a:pPr lvl="1"/>
            <a:r>
              <a:rPr lang="en-US" dirty="0"/>
              <a:t>Actual 2017 HR &gt; 2016 HR</a:t>
            </a:r>
          </a:p>
          <a:p>
            <a:pPr lvl="1"/>
            <a:r>
              <a:rPr lang="en-US" dirty="0"/>
              <a:t>Conclude:  excess 2017 HR due entirely to better carry</a:t>
            </a:r>
          </a:p>
          <a:p>
            <a:pPr lvl="1"/>
            <a:r>
              <a:rPr lang="en-US" dirty="0"/>
              <a:t>Supported by laboratory measurements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C33F3-4A75-4033-925D-44A94E94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496CB-42C6-45ED-B9CC-2BBFD1FE3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0" y="775131"/>
            <a:ext cx="7943849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FCA5-4CF3-4081-894C-259ED710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1889"/>
            <a:ext cx="8229600" cy="1143000"/>
          </a:xfrm>
        </p:spPr>
        <p:txBody>
          <a:bodyPr/>
          <a:lstStyle/>
          <a:p>
            <a:r>
              <a:rPr lang="en-US" dirty="0"/>
              <a:t>Supporting Evidence: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23CA8-71FD-4102-94F7-D1B8E3BD5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Measure </a:t>
            </a:r>
            <a:r>
              <a:rPr lang="en-US" sz="3600" dirty="0">
                <a:sym typeface="Symbol" panose="05050102010706020507" pitchFamily="18" charset="2"/>
              </a:rPr>
              <a:t></a:t>
            </a:r>
            <a:r>
              <a:rPr lang="en-US" sz="3600" dirty="0"/>
              <a:t>C</a:t>
            </a:r>
            <a:r>
              <a:rPr lang="en-US" sz="3600" baseline="-25000" dirty="0"/>
              <a:t>D</a:t>
            </a:r>
            <a:r>
              <a:rPr lang="en-US" sz="3600" dirty="0"/>
              <a:t> in laboratory</a:t>
            </a:r>
          </a:p>
          <a:p>
            <a:r>
              <a:rPr lang="en-US" sz="3600" dirty="0"/>
              <a:t>Measure </a:t>
            </a:r>
            <a:r>
              <a:rPr lang="en-US" sz="3600" dirty="0">
                <a:sym typeface="Symbol" panose="05050102010706020507" pitchFamily="18" charset="2"/>
              </a:rPr>
              <a:t></a:t>
            </a:r>
            <a:r>
              <a:rPr lang="en-US" sz="3600" dirty="0"/>
              <a:t>C</a:t>
            </a:r>
            <a:r>
              <a:rPr lang="en-US" sz="3600" baseline="-25000" dirty="0"/>
              <a:t>D</a:t>
            </a:r>
            <a:r>
              <a:rPr lang="en-US" sz="3600" dirty="0"/>
              <a:t> from </a:t>
            </a:r>
            <a:r>
              <a:rPr lang="en-US" sz="3600" dirty="0" err="1"/>
              <a:t>Statcast</a:t>
            </a:r>
            <a:r>
              <a:rPr lang="en-US" sz="3600" dirty="0"/>
              <a:t> trajectory analysis</a:t>
            </a:r>
          </a:p>
          <a:p>
            <a:r>
              <a:rPr lang="en-US" sz="3600" dirty="0"/>
              <a:t>Use physics-based model to estimate </a:t>
            </a:r>
            <a:r>
              <a:rPr lang="en-US" sz="3600" dirty="0">
                <a:sym typeface="Symbol" panose="05050102010706020507" pitchFamily="18" charset="2"/>
              </a:rPr>
              <a:t></a:t>
            </a:r>
            <a:r>
              <a:rPr lang="en-US" sz="3600" dirty="0"/>
              <a:t>C</a:t>
            </a:r>
            <a:r>
              <a:rPr lang="en-US" sz="3600" baseline="-25000" dirty="0"/>
              <a:t>D </a:t>
            </a:r>
            <a:r>
              <a:rPr lang="en-US" sz="3600" dirty="0"/>
              <a:t>that accounts for HR increase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All is consistent!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BEDFD-F2C8-4525-A681-E1FFF275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BC97E-32A1-45C1-9320-6474E4BB393B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6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A62A-4FEF-42C2-A748-DFE3C4EE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28" y="136525"/>
            <a:ext cx="8229600" cy="1143000"/>
          </a:xfrm>
        </p:spPr>
        <p:txBody>
          <a:bodyPr/>
          <a:lstStyle/>
          <a:p>
            <a:r>
              <a:rPr lang="en-US" dirty="0"/>
              <a:t>As of 2018 report….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AB664-C72F-490E-840C-8CB76965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07" y="1485539"/>
            <a:ext cx="8722242" cy="2705462"/>
          </a:xfrm>
        </p:spPr>
        <p:txBody>
          <a:bodyPr/>
          <a:lstStyle/>
          <a:p>
            <a:r>
              <a:rPr lang="en-US" dirty="0"/>
              <a:t>Reduced drag accounts for increase in HR</a:t>
            </a:r>
          </a:p>
          <a:p>
            <a:r>
              <a:rPr lang="en-US" dirty="0"/>
              <a:t>We had no explanation for either</a:t>
            </a:r>
          </a:p>
          <a:p>
            <a:pPr lvl="1"/>
            <a:r>
              <a:rPr lang="en-US" dirty="0"/>
              <a:t>large ball-to-ball variation</a:t>
            </a:r>
          </a:p>
          <a:p>
            <a:pPr lvl="1"/>
            <a:r>
              <a:rPr lang="en-US" dirty="0"/>
              <a:t>small year-to-year shift that explains HR</a:t>
            </a:r>
          </a:p>
          <a:p>
            <a:pPr marL="514350" indent="-457200"/>
            <a:r>
              <a:rPr lang="en-US" dirty="0"/>
              <a:t>Led to improved instrumentation for laboratory measurements at WSU</a:t>
            </a:r>
          </a:p>
          <a:p>
            <a:pPr marL="914400" lvl="1" indent="-457200"/>
            <a:r>
              <a:rPr lang="en-US" dirty="0"/>
              <a:t>Drag</a:t>
            </a:r>
          </a:p>
          <a:p>
            <a:pPr marL="914400" lvl="1" indent="-457200"/>
            <a:r>
              <a:rPr lang="en-US" dirty="0"/>
              <a:t>Seam height</a:t>
            </a:r>
          </a:p>
          <a:p>
            <a:pPr marL="914400" lvl="1" indent="-457200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BB805-7EB2-4B64-A3F2-2C5CA382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51D8-D364-4109-B839-0BC1F129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" y="0"/>
            <a:ext cx="8229600" cy="1143000"/>
          </a:xfrm>
        </p:spPr>
        <p:txBody>
          <a:bodyPr/>
          <a:lstStyle/>
          <a:p>
            <a:r>
              <a:rPr lang="en-US" dirty="0"/>
              <a:t>Findings from 2016-2019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72A4D-07AC-4D45-9CFD-5CB9A7C6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4B5AB-1A1F-4605-A513-8D89D47A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76" y="1040335"/>
            <a:ext cx="5498446" cy="3381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95E04-2C66-4C73-B210-8CC02003F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95" y="4422225"/>
            <a:ext cx="6912609" cy="23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9D39-EDB1-4808-9859-A33BB5E2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Ex:  2018-2019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21422-1912-4201-8DB6-101BBE1AC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60% due to change in drag</a:t>
            </a:r>
          </a:p>
          <a:p>
            <a:pPr lvl="1"/>
            <a:r>
              <a:rPr lang="en-US" dirty="0"/>
              <a:t>Partly due to small change in seam height</a:t>
            </a:r>
          </a:p>
          <a:p>
            <a:pPr lvl="1"/>
            <a:r>
              <a:rPr lang="en-US" dirty="0"/>
              <a:t>Remainder unknown </a:t>
            </a:r>
          </a:p>
          <a:p>
            <a:r>
              <a:rPr lang="en-US" dirty="0"/>
              <a:t>40% due to change in launch parameters</a:t>
            </a:r>
          </a:p>
          <a:p>
            <a:pPr lvl="1"/>
            <a:r>
              <a:rPr lang="en-US" dirty="0"/>
              <a:t>Likely due to changes in batter behavior, not to changes in the ball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F8C85-AEFA-418A-8E12-B3392C3E0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935BF-C204-4A52-9B79-E38E21B60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51315"/>
            <a:ext cx="4419600" cy="3012969"/>
          </a:xfrm>
          <a:prstGeom prst="rect">
            <a:avLst/>
          </a:prstGeom>
        </p:spPr>
      </p:pic>
      <p:pic>
        <p:nvPicPr>
          <p:cNvPr id="7" name="Graphic 6" descr="Sad face with no fill">
            <a:extLst>
              <a:ext uri="{FF2B5EF4-FFF2-40B4-BE49-F238E27FC236}">
                <a16:creationId xmlns:a16="http://schemas.microsoft.com/office/drawing/2014/main" id="{E47AFB39-BF7B-40F3-8401-EF8D673D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7300" y="3106685"/>
            <a:ext cx="762000" cy="762000"/>
          </a:xfrm>
          <a:prstGeom prst="rect">
            <a:avLst/>
          </a:prstGeom>
        </p:spPr>
      </p:pic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BDA364F5-3FE8-41DE-AA89-26BB020E3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8400" y="25908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9B6BA-8269-4EDD-A484-06A67926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76A8-1848-4E8B-8D32-1940CE684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 run changes due </a:t>
            </a:r>
            <a:r>
              <a:rPr lang="en-US" dirty="0">
                <a:solidFill>
                  <a:schemeClr val="bg1"/>
                </a:solidFill>
              </a:rPr>
              <a:t>primarily</a:t>
            </a:r>
            <a:r>
              <a:rPr lang="en-US" dirty="0"/>
              <a:t> to changes in aerodynamic properties of the baseball</a:t>
            </a:r>
          </a:p>
          <a:p>
            <a:r>
              <a:rPr lang="en-US" dirty="0"/>
              <a:t>Variation in seam height accounts for some of the changes…but not all</a:t>
            </a:r>
          </a:p>
          <a:p>
            <a:r>
              <a:rPr lang="en-US" dirty="0"/>
              <a:t>No evidence that variation is intentional</a:t>
            </a:r>
          </a:p>
          <a:p>
            <a:r>
              <a:rPr lang="en-US" dirty="0"/>
              <a:t>Drag is subtle and we still have a lot to learn!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62E28-9DFB-4324-B598-20BB8DDA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F256-7D48-424A-9CCC-875FA113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AFA06-0564-4EB1-8322-E93E8AEA9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7" y="1295400"/>
            <a:ext cx="8961863" cy="3048000"/>
          </a:xfrm>
        </p:spPr>
        <p:txBody>
          <a:bodyPr/>
          <a:lstStyle/>
          <a:p>
            <a:r>
              <a:rPr lang="en-US" sz="4000" dirty="0"/>
              <a:t>The issue</a:t>
            </a:r>
          </a:p>
          <a:p>
            <a:r>
              <a:rPr lang="en-US" sz="4000" dirty="0"/>
              <a:t>The committee</a:t>
            </a:r>
          </a:p>
          <a:p>
            <a:r>
              <a:rPr lang="en-US" sz="4000" dirty="0"/>
              <a:t>The 2015-2017 study</a:t>
            </a:r>
          </a:p>
          <a:p>
            <a:pPr lvl="1"/>
            <a:r>
              <a:rPr lang="en-US" sz="2800" dirty="0"/>
              <a:t>baseball.physics.Illinois.edu/HRReport2018.pdf</a:t>
            </a:r>
          </a:p>
          <a:p>
            <a:r>
              <a:rPr lang="en-US" sz="4000" dirty="0"/>
              <a:t>The 2016-2019 study</a:t>
            </a:r>
          </a:p>
          <a:p>
            <a:pPr lvl="1"/>
            <a:r>
              <a:rPr lang="en-US" sz="2800" dirty="0"/>
              <a:t>baseball.physics.Illinois.edu/HRReport2018.pdf</a:t>
            </a:r>
            <a:endParaRPr lang="en-US" sz="4000" dirty="0"/>
          </a:p>
          <a:p>
            <a:r>
              <a:rPr lang="en-US" sz="4000" dirty="0"/>
              <a:t>Summary &amp; Open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DDCE7-6B6C-4818-8848-B6D10F31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BC97E-32A1-45C1-9320-6474E4BB393B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32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0F2604-D996-4D39-B79F-7FE21181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6857"/>
            <a:ext cx="8229600" cy="1143000"/>
          </a:xfrm>
        </p:spPr>
        <p:txBody>
          <a:bodyPr/>
          <a:lstStyle/>
          <a:p>
            <a:r>
              <a:rPr lang="en-US" dirty="0"/>
              <a:t>The Issue:  Why HR Increase?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215E0-9EA4-444E-AEE0-C76B2FD7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3B06211-DFC3-4607-9108-BD55A48DE554}"/>
              </a:ext>
            </a:extLst>
          </p:cNvPr>
          <p:cNvSpPr txBox="1">
            <a:spLocks/>
          </p:cNvSpPr>
          <p:nvPr/>
        </p:nvSpPr>
        <p:spPr bwMode="auto">
          <a:xfrm>
            <a:off x="8686800" y="6356350"/>
            <a:ext cx="26125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4B47D19-B64E-4798-AF8D-74DF38C2EC45}" type="slidenum">
              <a:rPr lang="en-US" sz="100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36C38-7CAB-4C52-A5C1-E35A0753F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37" y="952500"/>
            <a:ext cx="8534124" cy="495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93FBC9-44A9-439D-BF56-7646008FEA6D}"/>
              </a:ext>
            </a:extLst>
          </p:cNvPr>
          <p:cNvSpPr txBox="1"/>
          <p:nvPr/>
        </p:nvSpPr>
        <p:spPr>
          <a:xfrm>
            <a:off x="1747348" y="1814620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MLB Home Runs, 2000-2019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CE6A0-F859-42A5-AB9D-9BB6C40B6259}"/>
              </a:ext>
            </a:extLst>
          </p:cNvPr>
          <p:cNvSpPr txBox="1"/>
          <p:nvPr/>
        </p:nvSpPr>
        <p:spPr>
          <a:xfrm>
            <a:off x="533400" y="6188984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Phase 1:  2015-2017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6E65B-6E48-4815-B890-FEFCF6B94FC4}"/>
              </a:ext>
            </a:extLst>
          </p:cNvPr>
          <p:cNvSpPr txBox="1"/>
          <p:nvPr/>
        </p:nvSpPr>
        <p:spPr>
          <a:xfrm>
            <a:off x="4760081" y="6188984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Phase 2:  2016-2019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D2B13E-7147-4E05-801E-324BDF016522}"/>
              </a:ext>
            </a:extLst>
          </p:cNvPr>
          <p:cNvSpPr/>
          <p:nvPr/>
        </p:nvSpPr>
        <p:spPr bwMode="auto">
          <a:xfrm rot="18209814">
            <a:off x="5686165" y="3073144"/>
            <a:ext cx="2503864" cy="114642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538242-9F93-4D6D-8C5D-075B5CCD31A6}"/>
              </a:ext>
            </a:extLst>
          </p:cNvPr>
          <p:cNvSpPr/>
          <p:nvPr/>
        </p:nvSpPr>
        <p:spPr bwMode="auto">
          <a:xfrm rot="18209814">
            <a:off x="6464095" y="2243894"/>
            <a:ext cx="2495690" cy="1146427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031D-39BE-41D9-ABF6-5DF79D43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111"/>
            <a:ext cx="8229600" cy="1143000"/>
          </a:xfrm>
        </p:spPr>
        <p:txBody>
          <a:bodyPr/>
          <a:lstStyle/>
          <a:p>
            <a:r>
              <a:rPr lang="en-US" dirty="0"/>
              <a:t>The Committee, Phase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83329-F2B5-418F-9358-B2CD7D24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BC97E-32A1-45C1-9320-6474E4BB393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951ED-6D14-4131-BDE3-D7DE5F6E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" y="958196"/>
            <a:ext cx="8961232" cy="428171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503A9-5D51-4C01-8C3E-F8F76F6478FB}"/>
              </a:ext>
            </a:extLst>
          </p:cNvPr>
          <p:cNvSpPr txBox="1"/>
          <p:nvPr/>
        </p:nvSpPr>
        <p:spPr>
          <a:xfrm>
            <a:off x="914400" y="5575012"/>
            <a:ext cx="75921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aseline="0" dirty="0">
                <a:solidFill>
                  <a:srgbClr val="FFFF00"/>
                </a:solidFill>
              </a:rPr>
              <a:t>MLB Liaisons: </a:t>
            </a:r>
          </a:p>
          <a:p>
            <a:pPr algn="ctr"/>
            <a:r>
              <a:rPr lang="en-US" sz="2800" baseline="0" dirty="0">
                <a:solidFill>
                  <a:srgbClr val="FFFF00"/>
                </a:solidFill>
              </a:rPr>
              <a:t>Morgan Sword, Reed </a:t>
            </a:r>
            <a:r>
              <a:rPr lang="en-US" sz="2800" baseline="0" dirty="0" err="1">
                <a:solidFill>
                  <a:srgbClr val="FFFF00"/>
                </a:solidFill>
              </a:rPr>
              <a:t>MacPhail</a:t>
            </a:r>
            <a:r>
              <a:rPr lang="en-US" sz="2800" baseline="0" dirty="0">
                <a:solidFill>
                  <a:srgbClr val="FFFF00"/>
                </a:solidFill>
              </a:rPr>
              <a:t>, Roy </a:t>
            </a:r>
            <a:r>
              <a:rPr lang="en-US" sz="2800" baseline="0" dirty="0" err="1">
                <a:solidFill>
                  <a:srgbClr val="FFFF00"/>
                </a:solidFill>
              </a:rPr>
              <a:t>Krasik</a:t>
            </a:r>
            <a:r>
              <a:rPr lang="en-US" sz="2800" baseline="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9D8D734-DF68-4DD7-AD53-DD708CAAAEBA}"/>
              </a:ext>
            </a:extLst>
          </p:cNvPr>
          <p:cNvSpPr/>
          <p:nvPr/>
        </p:nvSpPr>
        <p:spPr bwMode="auto">
          <a:xfrm>
            <a:off x="137160" y="1660873"/>
            <a:ext cx="2834640" cy="954107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B90989-A325-4956-93A9-BA8366FB0FDD}"/>
              </a:ext>
            </a:extLst>
          </p:cNvPr>
          <p:cNvSpPr/>
          <p:nvPr/>
        </p:nvSpPr>
        <p:spPr bwMode="auto">
          <a:xfrm>
            <a:off x="2804160" y="2855893"/>
            <a:ext cx="2834640" cy="954107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6CC46E-FD1C-450B-8254-A04C9DD1C03A}"/>
              </a:ext>
            </a:extLst>
          </p:cNvPr>
          <p:cNvSpPr/>
          <p:nvPr/>
        </p:nvSpPr>
        <p:spPr bwMode="auto">
          <a:xfrm>
            <a:off x="5623560" y="2819400"/>
            <a:ext cx="2834640" cy="954107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0DD611-B561-4396-BEFE-D417C6806562}"/>
              </a:ext>
            </a:extLst>
          </p:cNvPr>
          <p:cNvSpPr/>
          <p:nvPr/>
        </p:nvSpPr>
        <p:spPr bwMode="auto">
          <a:xfrm>
            <a:off x="5486400" y="1779848"/>
            <a:ext cx="2834640" cy="954107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-2500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07B7C-E7B5-48E1-8299-BF23BC958386}"/>
              </a:ext>
            </a:extLst>
          </p:cNvPr>
          <p:cNvSpPr txBox="1"/>
          <p:nvPr/>
        </p:nvSpPr>
        <p:spPr>
          <a:xfrm>
            <a:off x="6324600" y="4218036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15581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5338-2595-463E-B9A3-C4BD53AC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Independent Investigators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8FBC-9CB4-493F-85CB-18913DA20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Rob Arthur, @</a:t>
            </a:r>
            <a:r>
              <a:rPr lang="en-US" dirty="0" err="1"/>
              <a:t>No_Little_Plans</a:t>
            </a:r>
            <a:endParaRPr lang="en-US" dirty="0"/>
          </a:p>
          <a:p>
            <a:pPr lvl="1"/>
            <a:r>
              <a:rPr lang="en-US" dirty="0"/>
              <a:t>Drag coefficients from pitch analysis</a:t>
            </a:r>
          </a:p>
          <a:p>
            <a:r>
              <a:rPr lang="en-US" dirty="0"/>
              <a:t> Meredith Wills, @</a:t>
            </a:r>
            <a:r>
              <a:rPr lang="en-US" dirty="0" err="1"/>
              <a:t>Bbl_Astrophysics</a:t>
            </a:r>
            <a:endParaRPr lang="en-US" dirty="0"/>
          </a:p>
          <a:p>
            <a:pPr lvl="1"/>
            <a:r>
              <a:rPr lang="en-US" dirty="0"/>
              <a:t>Ball dissection &amp; changes</a:t>
            </a:r>
          </a:p>
          <a:p>
            <a:r>
              <a:rPr lang="en-US" dirty="0"/>
              <a:t> Bart Smith, @</a:t>
            </a:r>
            <a:r>
              <a:rPr lang="en-US" dirty="0" err="1"/>
              <a:t>NotRealCertain</a:t>
            </a:r>
            <a:endParaRPr lang="en-US" dirty="0"/>
          </a:p>
          <a:p>
            <a:pPr lvl="1"/>
            <a:r>
              <a:rPr lang="en-US" dirty="0"/>
              <a:t>Baseball aerodynamics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8E63C-1873-4620-9790-7F5D952B2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9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3EA4-B992-40CC-A212-81EA745D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28" y="41274"/>
            <a:ext cx="8229600" cy="1143000"/>
          </a:xfrm>
        </p:spPr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1FCA7-88A1-4201-86AD-A41F94A97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68" y="1166018"/>
            <a:ext cx="8580120" cy="4525963"/>
          </a:xfrm>
        </p:spPr>
        <p:txBody>
          <a:bodyPr/>
          <a:lstStyle/>
          <a:p>
            <a:r>
              <a:rPr lang="en-US" dirty="0"/>
              <a:t>MLB provides whatever resources we requested</a:t>
            </a:r>
          </a:p>
          <a:p>
            <a:pPr lvl="1"/>
            <a:r>
              <a:rPr lang="en-US" dirty="0"/>
              <a:t>Full access to </a:t>
            </a:r>
            <a:r>
              <a:rPr lang="en-US" dirty="0" err="1"/>
              <a:t>Statcast</a:t>
            </a:r>
            <a:r>
              <a:rPr lang="en-US" dirty="0"/>
              <a:t> data</a:t>
            </a:r>
          </a:p>
          <a:p>
            <a:pPr lvl="1"/>
            <a:r>
              <a:rPr lang="en-US" dirty="0"/>
              <a:t>Baseball for laboratory testing</a:t>
            </a:r>
          </a:p>
          <a:p>
            <a:pPr lvl="1"/>
            <a:r>
              <a:rPr lang="en-US" dirty="0"/>
              <a:t>Test data from Rawlings</a:t>
            </a:r>
          </a:p>
          <a:p>
            <a:pPr lvl="1"/>
            <a:r>
              <a:rPr lang="en-US" dirty="0"/>
              <a:t>Visit to baseball manufacturing facility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We set our own agenda, arrived at our own conclusions, and wrote our report</a:t>
            </a:r>
          </a:p>
          <a:p>
            <a:r>
              <a:rPr lang="en-US" dirty="0">
                <a:solidFill>
                  <a:srgbClr val="00B0F0"/>
                </a:solidFill>
              </a:rPr>
              <a:t>baseball.physics.illinois.edu/homeruns.html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729-7719-4E64-A690-2DA94551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6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2412-8404-44EC-AF1E-A93AECFD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Visiting the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4FC02-A6B0-4892-B384-9D17C42D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80E1A6-5EA1-4ED9-BEE8-DE3AE236CC19}"/>
              </a:ext>
            </a:extLst>
          </p:cNvPr>
          <p:cNvGrpSpPr/>
          <p:nvPr/>
        </p:nvGrpSpPr>
        <p:grpSpPr>
          <a:xfrm>
            <a:off x="3387762" y="1358900"/>
            <a:ext cx="5334000" cy="4886325"/>
            <a:chOff x="914400" y="609600"/>
            <a:chExt cx="6858000" cy="60293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076B4E-9CD1-4A88-B150-7A1EE2C2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609600"/>
              <a:ext cx="6858000" cy="60293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ACA490D-D1EC-429E-93E3-98D199F48D6C}"/>
                </a:ext>
              </a:extLst>
            </p:cNvPr>
            <p:cNvSpPr/>
            <p:nvPr/>
          </p:nvSpPr>
          <p:spPr>
            <a:xfrm>
              <a:off x="4953000" y="2743200"/>
              <a:ext cx="1154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Turrialba</a:t>
              </a:r>
            </a:p>
          </p:txBody>
        </p:sp>
      </p:grp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F84C333-72DA-494D-B214-39E22862F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4605"/>
            <a:ext cx="8915400" cy="501491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7E56E-2D83-4A9C-8307-9BA5D0BD6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51D8-D364-4109-B839-0BC1F129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Reasons For Surge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48CA5-2334-44EF-B289-AF783F06A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4466"/>
            <a:ext cx="8458200" cy="5102534"/>
          </a:xfrm>
        </p:spPr>
        <p:txBody>
          <a:bodyPr/>
          <a:lstStyle/>
          <a:p>
            <a:r>
              <a:rPr lang="en-US" dirty="0"/>
              <a:t>Change in launch conditions</a:t>
            </a:r>
          </a:p>
          <a:p>
            <a:pPr lvl="1"/>
            <a:r>
              <a:rPr lang="en-US" dirty="0"/>
              <a:t>Higher exit velocity</a:t>
            </a:r>
          </a:p>
          <a:p>
            <a:pPr lvl="2"/>
            <a:r>
              <a:rPr lang="en-US" dirty="0"/>
              <a:t>Ball “</a:t>
            </a:r>
            <a:r>
              <a:rPr lang="en-US" dirty="0" err="1"/>
              <a:t>juiced”</a:t>
            </a:r>
            <a:r>
              <a:rPr lang="en-US" dirty="0" err="1">
                <a:sym typeface="Wingdings" panose="05000000000000000000" pitchFamily="2" charset="2"/>
              </a:rPr>
              <a:t>elevated</a:t>
            </a:r>
            <a:r>
              <a:rPr lang="en-US" dirty="0">
                <a:sym typeface="Wingdings" panose="05000000000000000000" pitchFamily="2" charset="2"/>
              </a:rPr>
              <a:t> COR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(“bounciness”)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Batters swinging harder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More optimum launch angle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“launch angle revolution”</a:t>
            </a:r>
          </a:p>
          <a:p>
            <a:r>
              <a:rPr lang="en-US" dirty="0">
                <a:sym typeface="Wingdings" panose="05000000000000000000" pitchFamily="2" charset="2"/>
              </a:rPr>
              <a:t>Ball carries farther:  reduced air drag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Property of ball:  reduced </a:t>
            </a:r>
            <a:r>
              <a:rPr lang="en-US" dirty="0"/>
              <a:t>“C</a:t>
            </a:r>
            <a:r>
              <a:rPr lang="en-US" baseline="-25000" dirty="0"/>
              <a:t>D</a:t>
            </a:r>
            <a:r>
              <a:rPr lang="en-US" dirty="0"/>
              <a:t>”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Change in atmospheric conditions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72A4D-07AC-4D45-9CFD-5CB9A7C6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A62A-4FEF-42C2-A748-DFE3C4EE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332" y="0"/>
            <a:ext cx="8229600" cy="1143000"/>
          </a:xfrm>
        </p:spPr>
        <p:txBody>
          <a:bodyPr/>
          <a:lstStyle/>
          <a:p>
            <a:r>
              <a:rPr lang="en-US" dirty="0"/>
              <a:t>Tools at our Disposal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AB664-C72F-490E-840C-8CB769650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58" y="1066800"/>
            <a:ext cx="8229600" cy="4525963"/>
          </a:xfrm>
        </p:spPr>
        <p:txBody>
          <a:bodyPr/>
          <a:lstStyle/>
          <a:p>
            <a:r>
              <a:rPr lang="en-US" sz="2400" dirty="0" err="1"/>
              <a:t>Statcast</a:t>
            </a:r>
            <a:r>
              <a:rPr lang="en-US" sz="2400" dirty="0"/>
              <a:t> statistical analysis</a:t>
            </a:r>
          </a:p>
          <a:p>
            <a:pPr lvl="1"/>
            <a:r>
              <a:rPr lang="en-US" sz="2400" dirty="0"/>
              <a:t>Distributions of EV, LA, …</a:t>
            </a:r>
          </a:p>
          <a:p>
            <a:r>
              <a:rPr lang="en-US" sz="2400" dirty="0" err="1"/>
              <a:t>Statcast</a:t>
            </a:r>
            <a:r>
              <a:rPr lang="en-US" sz="2400" dirty="0"/>
              <a:t> trajectory analysis</a:t>
            </a:r>
          </a:p>
          <a:p>
            <a:pPr lvl="1"/>
            <a:r>
              <a:rPr lang="en-US" sz="2400" dirty="0"/>
              <a:t>Drag from pitched &amp; batted balls</a:t>
            </a:r>
          </a:p>
          <a:p>
            <a:pPr lvl="1"/>
            <a:r>
              <a:rPr lang="en-US" sz="2400" dirty="0"/>
              <a:t>Fly ball distances</a:t>
            </a:r>
          </a:p>
          <a:p>
            <a:r>
              <a:rPr lang="en-US" sz="2400" dirty="0"/>
              <a:t>Laboratory measurements @ WSU </a:t>
            </a:r>
            <a:r>
              <a:rPr lang="en-US" sz="2400" dirty="0">
                <a:solidFill>
                  <a:schemeClr val="bg1"/>
                </a:solidFill>
              </a:rPr>
              <a:t>(Lloyd Smith)</a:t>
            </a:r>
          </a:p>
          <a:p>
            <a:pPr lvl="1"/>
            <a:r>
              <a:rPr lang="en-US" sz="2400" dirty="0"/>
              <a:t>COR</a:t>
            </a:r>
          </a:p>
          <a:p>
            <a:pPr lvl="1"/>
            <a:r>
              <a:rPr lang="en-US" sz="2400" dirty="0"/>
              <a:t>Drag</a:t>
            </a:r>
          </a:p>
          <a:p>
            <a:pPr lvl="1"/>
            <a:r>
              <a:rPr lang="en-US" sz="2400" dirty="0"/>
              <a:t>Seam height</a:t>
            </a:r>
          </a:p>
          <a:p>
            <a:pPr lvl="1"/>
            <a:r>
              <a:rPr lang="en-US" sz="2400" dirty="0"/>
              <a:t> …</a:t>
            </a:r>
          </a:p>
          <a:p>
            <a:r>
              <a:rPr lang="en-US" sz="2400" dirty="0"/>
              <a:t>Physics</a:t>
            </a:r>
          </a:p>
          <a:p>
            <a:pPr lvl="1"/>
            <a:r>
              <a:rPr lang="en-US" sz="2400" dirty="0"/>
              <a:t>Putting it all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BB805-7EB2-4B64-A3F2-2C5CA382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66869-C655-485F-9C76-3CC2C70DC76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30789</TotalTime>
  <Words>544</Words>
  <Application>Microsoft Office PowerPoint</Application>
  <PresentationFormat>On-screen Show (4:3)</PresentationFormat>
  <Paragraphs>119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Default Design</vt:lpstr>
      <vt:lpstr>The Home Surge in MLB Alan M. Nathan, @pobguy University of Illinois</vt:lpstr>
      <vt:lpstr>Outline</vt:lpstr>
      <vt:lpstr>The Issue:  Why HR Increase?</vt:lpstr>
      <vt:lpstr>The Committee, Phase 1</vt:lpstr>
      <vt:lpstr>Other Independent Investigators</vt:lpstr>
      <vt:lpstr>Ground Rules</vt:lpstr>
      <vt:lpstr>Visiting the facility</vt:lpstr>
      <vt:lpstr>Possible Reasons For Surge</vt:lpstr>
      <vt:lpstr>Tools at our Disposal</vt:lpstr>
      <vt:lpstr>Findings from 2015-2017</vt:lpstr>
      <vt:lpstr>Example:  2016-2017</vt:lpstr>
      <vt:lpstr>Supporting Evidence: </vt:lpstr>
      <vt:lpstr>As of 2018 report….</vt:lpstr>
      <vt:lpstr>Findings from 2016-2019</vt:lpstr>
      <vt:lpstr>Ex:  2018-2019 Change</vt:lpstr>
      <vt:lpstr>Summary/Open Questions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Juiced Baseballs, Corked Bats, and other Myths of Baseball</dc:title>
  <dc:creator>Alan M. Nathan</dc:creator>
  <cp:lastModifiedBy>Alan Nathan</cp:lastModifiedBy>
  <cp:revision>627</cp:revision>
  <dcterms:created xsi:type="dcterms:W3CDTF">2006-07-27T02:39:52Z</dcterms:created>
  <dcterms:modified xsi:type="dcterms:W3CDTF">2020-01-26T20:20:47Z</dcterms:modified>
</cp:coreProperties>
</file>