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276" r:id="rId2"/>
    <p:sldId id="838" r:id="rId3"/>
    <p:sldId id="839" r:id="rId4"/>
    <p:sldId id="844" r:id="rId5"/>
    <p:sldId id="889" r:id="rId6"/>
    <p:sldId id="843" r:id="rId7"/>
    <p:sldId id="866" r:id="rId8"/>
    <p:sldId id="874" r:id="rId9"/>
    <p:sldId id="868" r:id="rId10"/>
    <p:sldId id="882" r:id="rId11"/>
    <p:sldId id="881" r:id="rId12"/>
    <p:sldId id="884" r:id="rId13"/>
    <p:sldId id="887" r:id="rId14"/>
    <p:sldId id="888" r:id="rId15"/>
    <p:sldId id="826" r:id="rId16"/>
    <p:sldId id="828" r:id="rId17"/>
    <p:sldId id="830" r:id="rId18"/>
    <p:sldId id="851" r:id="rId19"/>
    <p:sldId id="825" r:id="rId20"/>
    <p:sldId id="848" r:id="rId21"/>
    <p:sldId id="829" r:id="rId22"/>
    <p:sldId id="827" r:id="rId23"/>
    <p:sldId id="892" r:id="rId24"/>
    <p:sldId id="894" r:id="rId25"/>
    <p:sldId id="846" r:id="rId26"/>
    <p:sldId id="893" r:id="rId27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an's 2-in-1" initials="A2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FF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3300"/>
    <a:srgbClr val="66FF33"/>
    <a:srgbClr val="F8B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755" autoAdjust="0"/>
    <p:restoredTop sz="87790" autoAdjust="0"/>
  </p:normalViewPr>
  <p:slideViewPr>
    <p:cSldViewPr>
      <p:cViewPr varScale="1">
        <p:scale>
          <a:sx n="49" d="100"/>
          <a:sy n="49" d="100"/>
        </p:scale>
        <p:origin x="50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5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3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b="0"/>
            </a:lvl1pPr>
          </a:lstStyle>
          <a:p>
            <a:endParaRPr lang="en-US"/>
          </a:p>
        </p:txBody>
      </p:sp>
      <p:sp>
        <p:nvSpPr>
          <p:cNvPr id="1048874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b="0"/>
            </a:lvl1pPr>
          </a:lstStyle>
          <a:p>
            <a:endParaRPr lang="en-US"/>
          </a:p>
        </p:txBody>
      </p:sp>
      <p:sp>
        <p:nvSpPr>
          <p:cNvPr id="1048875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876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48877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b="0"/>
            </a:lvl1pPr>
          </a:lstStyle>
          <a:p>
            <a:endParaRPr lang="en-US"/>
          </a:p>
        </p:txBody>
      </p:sp>
      <p:sp>
        <p:nvSpPr>
          <p:cNvPr id="10488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b="0"/>
            </a:lvl1pPr>
          </a:lstStyle>
          <a:p>
            <a:fld id="{CDC44957-7C24-4DE3-A637-CAFDE1B8C25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504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Slide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44957-7C24-4DE3-A637-CAFDE1B8C2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53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RHP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44957-7C24-4DE3-A637-CAFDE1B8C2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88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44957-7C24-4DE3-A637-CAFDE1B8C25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35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44957-7C24-4DE3-A637-CAFDE1B8C25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82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movement all Magnus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44957-7C24-4DE3-A637-CAFDE1B8C2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36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44957-7C24-4DE3-A637-CAFDE1B8C2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16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44957-7C24-4DE3-A637-CAFDE1B8C2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24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44957-7C24-4DE3-A637-CAFDE1B8C2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21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ZD,DM SI has slightly lower eff, much larger shift, same total movement</a:t>
            </a:r>
          </a:p>
          <a:p>
            <a:r>
              <a:rPr lang="en-US" dirty="0"/>
              <a:t>ZD, JH similar eff, movement, small shift on 4S</a:t>
            </a:r>
          </a:p>
          <a:p>
            <a:r>
              <a:rPr lang="en-US" dirty="0"/>
              <a:t>DM and ST:  To get same shift on 4S requires much lower eff and total movement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44957-7C24-4DE3-A637-CAFDE1B8C2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05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ZD,DM SI has slightly lower eff, much larger shift, same total movement</a:t>
            </a:r>
          </a:p>
          <a:p>
            <a:r>
              <a:rPr lang="en-US" dirty="0"/>
              <a:t>ZD, JH similar eff, movement, small shift on 4S</a:t>
            </a:r>
          </a:p>
          <a:p>
            <a:r>
              <a:rPr lang="en-US" dirty="0"/>
              <a:t>DM and ST:  To get same shift on 4S requires much lower eff and total movement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44957-7C24-4DE3-A637-CAFDE1B8C2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98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ZD,DM SI has slightly lower eff, much larger shift, same total movement</a:t>
            </a:r>
          </a:p>
          <a:p>
            <a:r>
              <a:rPr lang="en-US" dirty="0"/>
              <a:t>ZD, JH similar eff, movement, small shift on 4S</a:t>
            </a:r>
          </a:p>
          <a:p>
            <a:r>
              <a:rPr lang="en-US" dirty="0"/>
              <a:t>DM and ST:  To get same shift on 4S requires much lower eff and total movement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44957-7C24-4DE3-A637-CAFDE1B8C2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02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evidence for cut….just less </a:t>
            </a:r>
            <a:r>
              <a:rPr lang="en-US" dirty="0" err="1"/>
              <a:t>armside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44957-7C24-4DE3-A637-CAFDE1B8C2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41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4858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58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a-nathan@illinois.edu           baseball.physics.illinois.edu                @pobguy</a:t>
            </a:r>
          </a:p>
        </p:txBody>
      </p:sp>
      <p:sp>
        <p:nvSpPr>
          <p:cNvPr id="104858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C9FE6491-5DFF-42A4-A202-5A115C7A5F2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86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6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6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a-nathan@illinois.edu           baseball.physics.illinois.edu                @pobguy</a:t>
            </a:r>
          </a:p>
        </p:txBody>
      </p:sp>
      <p:sp>
        <p:nvSpPr>
          <p:cNvPr id="104886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A63DA341-54A1-49F0-9FDE-0287311819B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6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847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4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4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a-nathan@illinois.edu           baseball.physics.illinois.edu                @pobguy</a:t>
            </a:r>
          </a:p>
        </p:txBody>
      </p:sp>
      <p:sp>
        <p:nvSpPr>
          <p:cNvPr id="104885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6897D33A-7CBC-43A2-91EC-DBD894E1DE8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748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49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50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51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a-nathan@illinois.edu           baseball.physics.illinois.edu                @pobguy</a:t>
            </a:r>
          </a:p>
        </p:txBody>
      </p:sp>
      <p:sp>
        <p:nvSpPr>
          <p:cNvPr id="104875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932B4F56-AC8A-4185-B807-5E01CF323BA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5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3200"/>
            </a:lvl2pPr>
            <a:lvl3pPr>
              <a:defRPr sz="2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859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59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a-nathan@illinois.edu           baseball.physics.illinois.edu                @pobguy</a:t>
            </a:r>
          </a:p>
        </p:txBody>
      </p:sp>
      <p:sp>
        <p:nvSpPr>
          <p:cNvPr id="104859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66F66869-C655-485F-9C76-3CC2C70DC76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7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858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5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6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a-nathan@illinois.edu           baseball.physics.illinois.edu                @pobguy</a:t>
            </a:r>
          </a:p>
        </p:txBody>
      </p:sp>
      <p:sp>
        <p:nvSpPr>
          <p:cNvPr id="104886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5CB07D8-2BD4-4261-BA1F-9D320E04BCF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84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4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4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4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a-nathan@illinois.edu           baseball.physics.illinois.edu                @pobguy</a:t>
            </a:r>
          </a:p>
        </p:txBody>
      </p:sp>
      <p:sp>
        <p:nvSpPr>
          <p:cNvPr id="104884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ED6D9E0D-3C11-4D0D-8598-A4A4DEFFEA4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8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18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20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21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22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a-nathan@illinois.edu           baseball.physics.illinois.edu                @pobguy</a:t>
            </a:r>
          </a:p>
        </p:txBody>
      </p:sp>
      <p:sp>
        <p:nvSpPr>
          <p:cNvPr id="1048823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C5A521B1-A758-474A-8218-FFDD562D6AD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70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0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a-nathan@illinois.edu           baseball.physics.illinois.edu                @pobguy</a:t>
            </a:r>
          </a:p>
        </p:txBody>
      </p:sp>
      <p:sp>
        <p:nvSpPr>
          <p:cNvPr id="104870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0F002ED1-B262-4477-A2F0-E9B89C50710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9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a-nathan@illinois.edu           baseball.physics.illinois.edu                @pobguy</a:t>
            </a:r>
          </a:p>
        </p:txBody>
      </p:sp>
      <p:sp>
        <p:nvSpPr>
          <p:cNvPr id="104879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61F8C2EF-4C42-48FB-935B-A450F939B0C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7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868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69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70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71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a-nathan@illinois.edu           baseball.physics.illinois.edu                @pobguy</a:t>
            </a:r>
          </a:p>
        </p:txBody>
      </p:sp>
      <p:sp>
        <p:nvSpPr>
          <p:cNvPr id="104887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BDAF911-AAC8-4C23-81A0-40D4A223C9F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1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852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1048853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5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5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a-nathan@illinois.edu           baseball.physics.illinois.edu                @pobguy</a:t>
            </a:r>
          </a:p>
        </p:txBody>
      </p:sp>
      <p:sp>
        <p:nvSpPr>
          <p:cNvPr id="104885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FE6D9C50-277E-4F21-8A51-2F579FC91BA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485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endParaRPr lang="en-US" altLang="en-US"/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4857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/>
          </a:p>
        </p:txBody>
      </p:sp>
      <p:sp>
        <p:nvSpPr>
          <p:cNvPr id="104857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r>
              <a:rPr lang="en-US"/>
              <a:t>a-nathan@illinois.edu           baseball.physics.illinois.edu                @pobguy</a:t>
            </a:r>
          </a:p>
        </p:txBody>
      </p:sp>
      <p:sp>
        <p:nvSpPr>
          <p:cNvPr id="104858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00"/>
                </a:solidFill>
              </a:defRPr>
            </a:lvl1pPr>
          </a:lstStyle>
          <a:p>
            <a:fld id="{1664B8B9-85E2-4A0B-AAE0-BCD612768B44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6FF33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1" name="Title 1"/>
          <p:cNvSpPr>
            <a:spLocks noGrp="1"/>
          </p:cNvSpPr>
          <p:nvPr>
            <p:ph type="title"/>
          </p:nvPr>
        </p:nvSpPr>
        <p:spPr>
          <a:xfrm>
            <a:off x="444661" y="483243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What Is Hawkeye Teaching Us About Baseball Pitches</a:t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4874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6869-C655-485F-9C76-3CC2C70DC76A}" type="slidenum">
              <a:rPr lang="en-US" smtClean="0"/>
              <a:t>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165648-95DE-44EF-9DCA-7FE8A3CB6F5F}"/>
              </a:ext>
            </a:extLst>
          </p:cNvPr>
          <p:cNvSpPr txBox="1"/>
          <p:nvPr/>
        </p:nvSpPr>
        <p:spPr>
          <a:xfrm>
            <a:off x="1219200" y="1289301"/>
            <a:ext cx="731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Alan M. Nathan, @</a:t>
            </a:r>
            <a:r>
              <a:rPr lang="en-US" sz="3200" dirty="0" err="1">
                <a:solidFill>
                  <a:schemeClr val="bg1"/>
                </a:solidFill>
              </a:rPr>
              <a:t>pobguy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Dept of Physics, University of Illinois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1E0C4B-EC65-41C5-A90E-163710E3E29E}"/>
              </a:ext>
            </a:extLst>
          </p:cNvPr>
          <p:cNvGrpSpPr/>
          <p:nvPr/>
        </p:nvGrpSpPr>
        <p:grpSpPr>
          <a:xfrm>
            <a:off x="5334001" y="3429000"/>
            <a:ext cx="3962399" cy="3484266"/>
            <a:chOff x="2283253" y="2300307"/>
            <a:chExt cx="3882677" cy="39433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5484D6-B077-444B-8D16-BC27C9906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8305" y="2300307"/>
              <a:ext cx="3857625" cy="394335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BDC959-6D5E-41F4-9915-1506E4EDC995}"/>
                </a:ext>
              </a:extLst>
            </p:cNvPr>
            <p:cNvSpPr txBox="1"/>
            <p:nvPr/>
          </p:nvSpPr>
          <p:spPr>
            <a:xfrm>
              <a:off x="2283253" y="5868062"/>
              <a:ext cx="2659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Image from Bart Smith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057B85B-3457-46CA-AE63-C73D5C571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32" y="3286993"/>
            <a:ext cx="5532620" cy="1016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950BA2-4A55-469B-A122-4D9F0CF2D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72585"/>
            <a:ext cx="5433089" cy="15009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22DD94-440F-4021-9EE0-E66E2E443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032" y="4160842"/>
            <a:ext cx="5468010" cy="10319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4059E8-7273-4BA5-8C27-8B67A78A07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032" y="2358085"/>
            <a:ext cx="6243638" cy="1070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F82249-CAA6-44D2-94F4-38AD32C5FF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032" y="5812130"/>
            <a:ext cx="5433089" cy="10564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26058-EBBD-4688-B6FC-486A738A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7649"/>
            <a:ext cx="7848600" cy="503479"/>
          </a:xfrm>
        </p:spPr>
        <p:txBody>
          <a:bodyPr/>
          <a:lstStyle/>
          <a:p>
            <a:r>
              <a:rPr lang="en-US" dirty="0"/>
              <a:t>General Properties of SSH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441EB-7A86-435A-B027-25BAF0A0D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41" y="4727584"/>
            <a:ext cx="8048569" cy="1869305"/>
          </a:xfrm>
        </p:spPr>
        <p:txBody>
          <a:bodyPr/>
          <a:lstStyle/>
          <a:p>
            <a:r>
              <a:rPr lang="en-US" sz="2800" dirty="0"/>
              <a:t>SSH widespread!</a:t>
            </a:r>
          </a:p>
          <a:p>
            <a:r>
              <a:rPr lang="en-US" sz="2800" dirty="0"/>
              <a:t>Sinkers (2S) &amp; fastballs (4S) behave differently</a:t>
            </a:r>
          </a:p>
          <a:p>
            <a:pPr lvl="1"/>
            <a:r>
              <a:rPr lang="en-US" sz="2800" dirty="0"/>
              <a:t>Both size and direction of shift</a:t>
            </a:r>
          </a:p>
          <a:p>
            <a:r>
              <a:rPr lang="en-US" sz="2800" dirty="0"/>
              <a:t>Consistent with Smith’s model for SSH</a:t>
            </a:r>
          </a:p>
          <a:p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8F23E-469F-4CA8-A0D2-B61D45C0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6869-C655-485F-9C76-3CC2C70DC76A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2D545D1-9FA0-47AD-B089-D7662FBAE33B}"/>
              </a:ext>
            </a:extLst>
          </p:cNvPr>
          <p:cNvGrpSpPr/>
          <p:nvPr/>
        </p:nvGrpSpPr>
        <p:grpSpPr>
          <a:xfrm>
            <a:off x="533400" y="518829"/>
            <a:ext cx="7346389" cy="4281771"/>
            <a:chOff x="594005" y="609600"/>
            <a:chExt cx="7346389" cy="428177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44ECB08-0CAE-4C28-9288-A8FD71AD9747}"/>
                </a:ext>
              </a:extLst>
            </p:cNvPr>
            <p:cNvGrpSpPr/>
            <p:nvPr/>
          </p:nvGrpSpPr>
          <p:grpSpPr>
            <a:xfrm>
              <a:off x="594005" y="609600"/>
              <a:ext cx="7346389" cy="4281771"/>
              <a:chOff x="540665" y="997539"/>
              <a:chExt cx="7346389" cy="428177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41C9EF1-D6CF-49C2-88B3-17513B7F6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40665" y="997539"/>
                <a:ext cx="7346389" cy="4281771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FBA9F3-338B-4D3C-950C-4E3F4DF82D19}"/>
                  </a:ext>
                </a:extLst>
              </p:cNvPr>
              <p:cNvSpPr txBox="1"/>
              <p:nvPr/>
            </p:nvSpPr>
            <p:spPr>
              <a:xfrm flipH="1">
                <a:off x="1175791" y="3385301"/>
                <a:ext cx="12165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glove-side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77B64BD-5E37-42AF-B9D1-5DFBBD2146A0}"/>
                  </a:ext>
                </a:extLst>
              </p:cNvPr>
              <p:cNvSpPr txBox="1"/>
              <p:nvPr/>
            </p:nvSpPr>
            <p:spPr>
              <a:xfrm flipH="1">
                <a:off x="2165040" y="3646173"/>
                <a:ext cx="99059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arm-side</a:t>
                </a:r>
              </a:p>
            </p:txBody>
          </p: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045B811-F71D-4272-A5CC-023A21A92F55}"/>
                </a:ext>
              </a:extLst>
            </p:cNvPr>
            <p:cNvCxnSpPr/>
            <p:nvPr/>
          </p:nvCxnSpPr>
          <p:spPr>
            <a:xfrm>
              <a:off x="2209800" y="3276600"/>
              <a:ext cx="533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1907E02-17D4-4FA5-A7A8-827F753AF5CE}"/>
                </a:ext>
              </a:extLst>
            </p:cNvPr>
            <p:cNvCxnSpPr/>
            <p:nvPr/>
          </p:nvCxnSpPr>
          <p:spPr>
            <a:xfrm>
              <a:off x="1676400" y="3048000"/>
              <a:ext cx="533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179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9BCA13-32AE-4C2B-878D-372F57F0A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6869-C655-485F-9C76-3CC2C70DC76A}" type="slidenum">
              <a:rPr lang="en-US" smtClean="0"/>
              <a:t>11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7A70E0-758B-43F0-B2DC-144F9EBE2127}"/>
              </a:ext>
            </a:extLst>
          </p:cNvPr>
          <p:cNvSpPr txBox="1"/>
          <p:nvPr/>
        </p:nvSpPr>
        <p:spPr>
          <a:xfrm>
            <a:off x="4671116" y="457201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792E0A-A334-4B2C-B6FE-8C24E2EBEBF5}"/>
              </a:ext>
            </a:extLst>
          </p:cNvPr>
          <p:cNvSpPr txBox="1"/>
          <p:nvPr/>
        </p:nvSpPr>
        <p:spPr>
          <a:xfrm>
            <a:off x="4671116" y="3758626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D05330-4D20-4105-8CCB-68DE1DAD64C5}"/>
              </a:ext>
            </a:extLst>
          </p:cNvPr>
          <p:cNvSpPr txBox="1"/>
          <p:nvPr/>
        </p:nvSpPr>
        <p:spPr>
          <a:xfrm>
            <a:off x="3359671" y="457200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4S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728703-06EE-46A5-8DDE-1911602E6C44}"/>
              </a:ext>
            </a:extLst>
          </p:cNvPr>
          <p:cNvSpPr txBox="1"/>
          <p:nvPr/>
        </p:nvSpPr>
        <p:spPr>
          <a:xfrm>
            <a:off x="3375716" y="3200401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4S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26AD31-21A6-4074-A7A3-C65DA5FAD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603947"/>
            <a:ext cx="8093499" cy="38206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EDA0F8-B678-4E2F-B270-A72908A20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33" y="590104"/>
            <a:ext cx="7899761" cy="37454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E2E212-8D0D-4137-BD37-11D23B0E5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078" y="643423"/>
            <a:ext cx="8135362" cy="3745451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68BF641-A0B1-4D46-8339-626DA489A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4449836"/>
            <a:ext cx="9067800" cy="2849491"/>
          </a:xfrm>
        </p:spPr>
        <p:txBody>
          <a:bodyPr/>
          <a:lstStyle/>
          <a:p>
            <a:r>
              <a:rPr lang="en-US" dirty="0"/>
              <a:t>Magnus </a:t>
            </a:r>
            <a:r>
              <a:rPr lang="en-US" dirty="0">
                <a:sym typeface="Symbol" panose="05050102010706020507" pitchFamily="18" charset="2"/>
              </a:rPr>
              <a:t> as eff  </a:t>
            </a:r>
            <a:r>
              <a:rPr lang="en-US" dirty="0">
                <a:solidFill>
                  <a:schemeClr val="bg1"/>
                </a:solidFill>
                <a:sym typeface="Symbol" panose="05050102010706020507" pitchFamily="18" charset="2"/>
              </a:rPr>
              <a:t>(as it must)</a:t>
            </a:r>
          </a:p>
          <a:p>
            <a:r>
              <a:rPr lang="en-US" dirty="0">
                <a:sym typeface="Symbol" panose="05050102010706020507" pitchFamily="18" charset="2"/>
              </a:rPr>
              <a:t>SSH  as eff </a:t>
            </a:r>
            <a:r>
              <a:rPr lang="en-US" dirty="0">
                <a:solidFill>
                  <a:schemeClr val="bg1"/>
                </a:solidFill>
                <a:sym typeface="Symbol" panose="05050102010706020507" pitchFamily="18" charset="2"/>
              </a:rPr>
              <a:t> (more rapidly for 2S)</a:t>
            </a:r>
          </a:p>
          <a:p>
            <a:r>
              <a:rPr lang="en-US" dirty="0">
                <a:solidFill>
                  <a:schemeClr val="bg1"/>
                </a:solidFill>
                <a:sym typeface="Symbol" panose="05050102010706020507" pitchFamily="18" charset="2"/>
              </a:rPr>
              <a:t>Net:</a:t>
            </a:r>
            <a:r>
              <a:rPr lang="en-US" dirty="0">
                <a:sym typeface="Symbol" panose="05050102010706020507" pitchFamily="18" charset="2"/>
              </a:rPr>
              <a:t>  Movement  as eff  </a:t>
            </a:r>
            <a:r>
              <a:rPr lang="en-US" dirty="0">
                <a:solidFill>
                  <a:schemeClr val="bg1"/>
                </a:solidFill>
                <a:sym typeface="Symbol" panose="05050102010706020507" pitchFamily="18" charset="2"/>
              </a:rPr>
              <a:t>(less rapidly for 2S)</a:t>
            </a:r>
          </a:p>
          <a:p>
            <a:r>
              <a:rPr lang="en-US" dirty="0">
                <a:solidFill>
                  <a:srgbClr val="00B0F0"/>
                </a:solidFill>
                <a:sym typeface="Symbol" panose="05050102010706020507" pitchFamily="18" charset="2"/>
              </a:rPr>
              <a:t>2S:  Big shift w/o loss of movement</a:t>
            </a:r>
          </a:p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FD12C6E-AC60-4237-A00E-D4B239A7E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47" y="-255742"/>
            <a:ext cx="8229600" cy="1143000"/>
          </a:xfrm>
        </p:spPr>
        <p:txBody>
          <a:bodyPr/>
          <a:lstStyle/>
          <a:p>
            <a:r>
              <a:rPr lang="en-US" dirty="0"/>
              <a:t>4S vs 2S</a:t>
            </a:r>
          </a:p>
        </p:txBody>
      </p:sp>
    </p:spTree>
    <p:extLst>
      <p:ext uri="{BB962C8B-B14F-4D97-AF65-F5344CB8AC3E}">
        <p14:creationId xmlns:p14="http://schemas.microsoft.com/office/powerpoint/2010/main" val="234058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5D1932-18E2-44C8-B65C-B96F6854C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44" y="837897"/>
            <a:ext cx="7929563" cy="6020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C54FA0-8606-43F8-AC38-62DBBC9E1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72" y="-14805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Example:  2S (Sinkers)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0CD53-288C-4449-8615-2477EB69C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6869-C655-485F-9C76-3CC2C70DC76A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67D487-21DD-4279-A599-352A5F30094B}"/>
              </a:ext>
            </a:extLst>
          </p:cNvPr>
          <p:cNvSpPr txBox="1"/>
          <p:nvPr/>
        </p:nvSpPr>
        <p:spPr>
          <a:xfrm>
            <a:off x="2727270" y="1226047"/>
            <a:ext cx="13740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Eff=0.98</a:t>
            </a:r>
          </a:p>
          <a:p>
            <a:r>
              <a:rPr lang="en-US" sz="2400" dirty="0"/>
              <a:t>M=21”</a:t>
            </a:r>
          </a:p>
          <a:p>
            <a:r>
              <a:rPr lang="en-US" sz="2400" dirty="0">
                <a:sym typeface="Symbol" panose="05050102010706020507" pitchFamily="18" charset="2"/>
              </a:rPr>
              <a:t>=6</a:t>
            </a:r>
            <a:r>
              <a:rPr lang="en-US" sz="2400" baseline="30000" dirty="0">
                <a:sym typeface="Symbol" panose="05050102010706020507" pitchFamily="18" charset="2"/>
              </a:rPr>
              <a:t>0</a:t>
            </a:r>
            <a:endParaRPr lang="en-US" sz="2400" baseline="30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A7C328-C5B8-4C44-BAD7-967F048F24B8}"/>
              </a:ext>
            </a:extLst>
          </p:cNvPr>
          <p:cNvSpPr txBox="1"/>
          <p:nvPr/>
        </p:nvSpPr>
        <p:spPr>
          <a:xfrm>
            <a:off x="2456499" y="5242455"/>
            <a:ext cx="13740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Eff=0.99</a:t>
            </a:r>
          </a:p>
          <a:p>
            <a:r>
              <a:rPr lang="en-US" sz="2400" dirty="0"/>
              <a:t>M=21”</a:t>
            </a:r>
          </a:p>
          <a:p>
            <a:r>
              <a:rPr lang="en-US" sz="2400" dirty="0">
                <a:sym typeface="Symbol" panose="05050102010706020507" pitchFamily="18" charset="2"/>
              </a:rPr>
              <a:t>=4</a:t>
            </a:r>
            <a:r>
              <a:rPr lang="en-US" sz="2400" baseline="30000" dirty="0">
                <a:sym typeface="Symbol" panose="05050102010706020507" pitchFamily="18" charset="2"/>
              </a:rPr>
              <a:t>0</a:t>
            </a:r>
            <a:endParaRPr lang="en-US" sz="2400" baseline="30000" dirty="0"/>
          </a:p>
          <a:p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506248-2E2C-4DB7-ACC8-74BE0F55285F}"/>
              </a:ext>
            </a:extLst>
          </p:cNvPr>
          <p:cNvSpPr txBox="1"/>
          <p:nvPr/>
        </p:nvSpPr>
        <p:spPr>
          <a:xfrm>
            <a:off x="6531465" y="1254207"/>
            <a:ext cx="1573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Eff=0.92</a:t>
            </a:r>
          </a:p>
          <a:p>
            <a:r>
              <a:rPr lang="en-US" sz="2400" dirty="0"/>
              <a:t>M=22”</a:t>
            </a:r>
          </a:p>
          <a:p>
            <a:r>
              <a:rPr lang="en-US" sz="2400" dirty="0">
                <a:sym typeface="Symbol" panose="05050102010706020507" pitchFamily="18" charset="2"/>
              </a:rPr>
              <a:t>=18</a:t>
            </a:r>
            <a:r>
              <a:rPr lang="en-US" sz="2400" baseline="30000" dirty="0">
                <a:sym typeface="Symbol" panose="05050102010706020507" pitchFamily="18" charset="2"/>
              </a:rPr>
              <a:t>0</a:t>
            </a:r>
            <a:endParaRPr lang="en-US" sz="2400" baseline="30000" dirty="0"/>
          </a:p>
          <a:p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98AAAB-65AD-4774-B808-E8313C332319}"/>
              </a:ext>
            </a:extLst>
          </p:cNvPr>
          <p:cNvSpPr txBox="1"/>
          <p:nvPr/>
        </p:nvSpPr>
        <p:spPr>
          <a:xfrm>
            <a:off x="6717546" y="5202848"/>
            <a:ext cx="1891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Eff=0.60</a:t>
            </a:r>
          </a:p>
          <a:p>
            <a:r>
              <a:rPr lang="en-US" sz="2400" dirty="0"/>
              <a:t>M=11”</a:t>
            </a:r>
          </a:p>
          <a:p>
            <a:r>
              <a:rPr lang="en-US" sz="2400" dirty="0">
                <a:sym typeface="Symbol" panose="05050102010706020507" pitchFamily="18" charset="2"/>
              </a:rPr>
              <a:t>=18</a:t>
            </a:r>
            <a:r>
              <a:rPr lang="en-US" sz="2400" baseline="30000" dirty="0">
                <a:sym typeface="Symbol" panose="05050102010706020507" pitchFamily="18" charset="2"/>
              </a:rPr>
              <a:t>0</a:t>
            </a:r>
            <a:endParaRPr lang="en-US" sz="2400" baseline="30000" dirty="0"/>
          </a:p>
          <a:p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D4CEEB-551B-472B-B29C-077A42BD6969}"/>
              </a:ext>
            </a:extLst>
          </p:cNvPr>
          <p:cNvSpPr/>
          <p:nvPr/>
        </p:nvSpPr>
        <p:spPr>
          <a:xfrm>
            <a:off x="301344" y="3886200"/>
            <a:ext cx="7929563" cy="2971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F41DE8F-C41D-4A7A-813A-7B5BC5591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325" y="3809814"/>
            <a:ext cx="8229600" cy="2971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Small reduction in spin efficiency results in </a:t>
            </a:r>
            <a:r>
              <a:rPr lang="en-US" dirty="0">
                <a:solidFill>
                  <a:srgbClr val="00B0F0"/>
                </a:solidFill>
              </a:rPr>
              <a:t>large shift in movement direction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dirty="0">
                <a:solidFill>
                  <a:srgbClr val="66FF33"/>
                </a:solidFill>
              </a:rPr>
              <a:t>no loss of movement</a:t>
            </a:r>
          </a:p>
        </p:txBody>
      </p:sp>
    </p:spTree>
    <p:extLst>
      <p:ext uri="{BB962C8B-B14F-4D97-AF65-F5344CB8AC3E}">
        <p14:creationId xmlns:p14="http://schemas.microsoft.com/office/powerpoint/2010/main" val="3240480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5D1932-18E2-44C8-B65C-B96F6854C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63" y="808713"/>
            <a:ext cx="7929563" cy="6020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C54FA0-8606-43F8-AC38-62DBBC9E1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72" y="-14805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Example:  4S  (Fastballs)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0CD53-288C-4449-8615-2477EB69C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6869-C655-485F-9C76-3CC2C70DC76A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67D487-21DD-4279-A599-352A5F30094B}"/>
              </a:ext>
            </a:extLst>
          </p:cNvPr>
          <p:cNvSpPr txBox="1"/>
          <p:nvPr/>
        </p:nvSpPr>
        <p:spPr>
          <a:xfrm>
            <a:off x="2727270" y="1226047"/>
            <a:ext cx="13740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Eff=0.98</a:t>
            </a:r>
          </a:p>
          <a:p>
            <a:r>
              <a:rPr lang="en-US" sz="2400" dirty="0"/>
              <a:t>M=21”</a:t>
            </a:r>
          </a:p>
          <a:p>
            <a:r>
              <a:rPr lang="en-US" sz="2400" dirty="0">
                <a:sym typeface="Symbol" panose="05050102010706020507" pitchFamily="18" charset="2"/>
              </a:rPr>
              <a:t>=6</a:t>
            </a:r>
            <a:r>
              <a:rPr lang="en-US" sz="2400" baseline="30000" dirty="0">
                <a:sym typeface="Symbol" panose="05050102010706020507" pitchFamily="18" charset="2"/>
              </a:rPr>
              <a:t>0</a:t>
            </a:r>
            <a:endParaRPr lang="en-US" sz="2400" baseline="30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A7C328-C5B8-4C44-BAD7-967F048F24B8}"/>
              </a:ext>
            </a:extLst>
          </p:cNvPr>
          <p:cNvSpPr txBox="1"/>
          <p:nvPr/>
        </p:nvSpPr>
        <p:spPr>
          <a:xfrm>
            <a:off x="2456499" y="5242455"/>
            <a:ext cx="13740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Eff=0.99</a:t>
            </a:r>
          </a:p>
          <a:p>
            <a:r>
              <a:rPr lang="en-US" sz="2400" dirty="0"/>
              <a:t>M=21”</a:t>
            </a:r>
          </a:p>
          <a:p>
            <a:r>
              <a:rPr lang="en-US" sz="2400" dirty="0">
                <a:sym typeface="Symbol" panose="05050102010706020507" pitchFamily="18" charset="2"/>
              </a:rPr>
              <a:t>=4</a:t>
            </a:r>
            <a:r>
              <a:rPr lang="en-US" sz="2400" baseline="30000" dirty="0">
                <a:sym typeface="Symbol" panose="05050102010706020507" pitchFamily="18" charset="2"/>
              </a:rPr>
              <a:t>0</a:t>
            </a:r>
            <a:endParaRPr lang="en-US" sz="2400" baseline="30000" dirty="0"/>
          </a:p>
          <a:p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506248-2E2C-4DB7-ACC8-74BE0F55285F}"/>
              </a:ext>
            </a:extLst>
          </p:cNvPr>
          <p:cNvSpPr txBox="1"/>
          <p:nvPr/>
        </p:nvSpPr>
        <p:spPr>
          <a:xfrm>
            <a:off x="6531465" y="1254207"/>
            <a:ext cx="1573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Eff=0.92</a:t>
            </a:r>
          </a:p>
          <a:p>
            <a:r>
              <a:rPr lang="en-US" sz="2400" dirty="0"/>
              <a:t>M=22”</a:t>
            </a:r>
          </a:p>
          <a:p>
            <a:r>
              <a:rPr lang="en-US" sz="2400" dirty="0">
                <a:sym typeface="Symbol" panose="05050102010706020507" pitchFamily="18" charset="2"/>
              </a:rPr>
              <a:t>=18</a:t>
            </a:r>
            <a:r>
              <a:rPr lang="en-US" sz="2400" baseline="30000" dirty="0">
                <a:sym typeface="Symbol" panose="05050102010706020507" pitchFamily="18" charset="2"/>
              </a:rPr>
              <a:t>0</a:t>
            </a:r>
            <a:endParaRPr lang="en-US" sz="2400" baseline="30000" dirty="0"/>
          </a:p>
          <a:p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98AAAB-65AD-4774-B808-E8313C332319}"/>
              </a:ext>
            </a:extLst>
          </p:cNvPr>
          <p:cNvSpPr txBox="1"/>
          <p:nvPr/>
        </p:nvSpPr>
        <p:spPr>
          <a:xfrm>
            <a:off x="6717546" y="5202848"/>
            <a:ext cx="1891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Eff=0.60</a:t>
            </a:r>
          </a:p>
          <a:p>
            <a:r>
              <a:rPr lang="en-US" sz="2400" dirty="0"/>
              <a:t>M=11”</a:t>
            </a:r>
          </a:p>
          <a:p>
            <a:r>
              <a:rPr lang="en-US" sz="2400" dirty="0">
                <a:sym typeface="Symbol" panose="05050102010706020507" pitchFamily="18" charset="2"/>
              </a:rPr>
              <a:t>=18</a:t>
            </a:r>
            <a:r>
              <a:rPr lang="en-US" sz="2400" baseline="30000" dirty="0">
                <a:sym typeface="Symbol" panose="05050102010706020507" pitchFamily="18" charset="2"/>
              </a:rPr>
              <a:t>0</a:t>
            </a:r>
            <a:endParaRPr lang="en-US" sz="2400" baseline="30000" dirty="0"/>
          </a:p>
          <a:p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D4CEEB-551B-472B-B29C-077A42BD6969}"/>
              </a:ext>
            </a:extLst>
          </p:cNvPr>
          <p:cNvSpPr/>
          <p:nvPr/>
        </p:nvSpPr>
        <p:spPr>
          <a:xfrm>
            <a:off x="304800" y="777922"/>
            <a:ext cx="8077200" cy="2971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F41DE8F-C41D-4A7A-813A-7B5BC5591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834" y="752405"/>
            <a:ext cx="8229600" cy="2971800"/>
          </a:xfrm>
        </p:spPr>
        <p:txBody>
          <a:bodyPr/>
          <a:lstStyle/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Large change in spin efficiency needed to get </a:t>
            </a:r>
            <a:r>
              <a:rPr lang="en-US" dirty="0">
                <a:solidFill>
                  <a:srgbClr val="00B0F0"/>
                </a:solidFill>
              </a:rPr>
              <a:t>large shift in movement direction</a:t>
            </a:r>
            <a:r>
              <a:rPr lang="en-US" dirty="0">
                <a:solidFill>
                  <a:schemeClr val="bg1"/>
                </a:solidFill>
              </a:rPr>
              <a:t>, with </a:t>
            </a:r>
            <a:r>
              <a:rPr lang="en-US" dirty="0">
                <a:solidFill>
                  <a:srgbClr val="66FF33"/>
                </a:solidFill>
              </a:rPr>
              <a:t>considerable loss of movement</a:t>
            </a:r>
          </a:p>
        </p:txBody>
      </p:sp>
    </p:spTree>
    <p:extLst>
      <p:ext uri="{BB962C8B-B14F-4D97-AF65-F5344CB8AC3E}">
        <p14:creationId xmlns:p14="http://schemas.microsoft.com/office/powerpoint/2010/main" val="1252222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5D1932-18E2-44C8-B65C-B96F6854C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44" y="837897"/>
            <a:ext cx="7929563" cy="6020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C54FA0-8606-43F8-AC38-62DBBC9E1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72" y="-14805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Example:  4S-vs-2S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0CD53-288C-4449-8615-2477EB69C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6869-C655-485F-9C76-3CC2C70DC76A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67D487-21DD-4279-A599-352A5F30094B}"/>
              </a:ext>
            </a:extLst>
          </p:cNvPr>
          <p:cNvSpPr txBox="1"/>
          <p:nvPr/>
        </p:nvSpPr>
        <p:spPr>
          <a:xfrm>
            <a:off x="2727270" y="1226047"/>
            <a:ext cx="13740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Eff=0.98</a:t>
            </a:r>
          </a:p>
          <a:p>
            <a:r>
              <a:rPr lang="en-US" sz="2400" dirty="0"/>
              <a:t>M=21”</a:t>
            </a:r>
          </a:p>
          <a:p>
            <a:r>
              <a:rPr lang="en-US" sz="2400" dirty="0">
                <a:sym typeface="Symbol" panose="05050102010706020507" pitchFamily="18" charset="2"/>
              </a:rPr>
              <a:t>=6</a:t>
            </a:r>
            <a:r>
              <a:rPr lang="en-US" sz="2400" baseline="30000" dirty="0">
                <a:sym typeface="Symbol" panose="05050102010706020507" pitchFamily="18" charset="2"/>
              </a:rPr>
              <a:t>0</a:t>
            </a:r>
            <a:endParaRPr lang="en-US" sz="2400" baseline="30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A7C328-C5B8-4C44-BAD7-967F048F24B8}"/>
              </a:ext>
            </a:extLst>
          </p:cNvPr>
          <p:cNvSpPr txBox="1"/>
          <p:nvPr/>
        </p:nvSpPr>
        <p:spPr>
          <a:xfrm>
            <a:off x="2456499" y="5242455"/>
            <a:ext cx="13740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Eff=0.99</a:t>
            </a:r>
          </a:p>
          <a:p>
            <a:r>
              <a:rPr lang="en-US" sz="2400" dirty="0"/>
              <a:t>M=21”</a:t>
            </a:r>
          </a:p>
          <a:p>
            <a:r>
              <a:rPr lang="en-US" sz="2400" dirty="0">
                <a:sym typeface="Symbol" panose="05050102010706020507" pitchFamily="18" charset="2"/>
              </a:rPr>
              <a:t>=4</a:t>
            </a:r>
            <a:r>
              <a:rPr lang="en-US" sz="2400" baseline="30000" dirty="0">
                <a:sym typeface="Symbol" panose="05050102010706020507" pitchFamily="18" charset="2"/>
              </a:rPr>
              <a:t>0</a:t>
            </a:r>
            <a:endParaRPr lang="en-US" sz="2400" baseline="30000" dirty="0"/>
          </a:p>
          <a:p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506248-2E2C-4DB7-ACC8-74BE0F55285F}"/>
              </a:ext>
            </a:extLst>
          </p:cNvPr>
          <p:cNvSpPr txBox="1"/>
          <p:nvPr/>
        </p:nvSpPr>
        <p:spPr>
          <a:xfrm>
            <a:off x="6531465" y="1254207"/>
            <a:ext cx="1573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Eff=0.92</a:t>
            </a:r>
          </a:p>
          <a:p>
            <a:r>
              <a:rPr lang="en-US" sz="2400" dirty="0"/>
              <a:t>M=22”</a:t>
            </a:r>
          </a:p>
          <a:p>
            <a:r>
              <a:rPr lang="en-US" sz="2400" dirty="0">
                <a:sym typeface="Symbol" panose="05050102010706020507" pitchFamily="18" charset="2"/>
              </a:rPr>
              <a:t>=18</a:t>
            </a:r>
            <a:r>
              <a:rPr lang="en-US" sz="2400" baseline="30000" dirty="0">
                <a:sym typeface="Symbol" panose="05050102010706020507" pitchFamily="18" charset="2"/>
              </a:rPr>
              <a:t>0</a:t>
            </a:r>
            <a:endParaRPr lang="en-US" sz="2400" baseline="30000" dirty="0"/>
          </a:p>
          <a:p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98AAAB-65AD-4774-B808-E8313C332319}"/>
              </a:ext>
            </a:extLst>
          </p:cNvPr>
          <p:cNvSpPr txBox="1"/>
          <p:nvPr/>
        </p:nvSpPr>
        <p:spPr>
          <a:xfrm>
            <a:off x="6717546" y="5202848"/>
            <a:ext cx="1891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Eff=0.60</a:t>
            </a:r>
          </a:p>
          <a:p>
            <a:r>
              <a:rPr lang="en-US" sz="2400" dirty="0"/>
              <a:t>M=11”</a:t>
            </a:r>
          </a:p>
          <a:p>
            <a:r>
              <a:rPr lang="en-US" sz="2400" dirty="0">
                <a:sym typeface="Symbol" panose="05050102010706020507" pitchFamily="18" charset="2"/>
              </a:rPr>
              <a:t>=18</a:t>
            </a:r>
            <a:r>
              <a:rPr lang="en-US" sz="2400" baseline="30000" dirty="0">
                <a:sym typeface="Symbol" panose="05050102010706020507" pitchFamily="18" charset="2"/>
              </a:rPr>
              <a:t>0</a:t>
            </a:r>
            <a:endParaRPr lang="en-US" sz="2400" baseline="30000" dirty="0"/>
          </a:p>
          <a:p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D4CEEB-551B-472B-B29C-077A42BD6969}"/>
              </a:ext>
            </a:extLst>
          </p:cNvPr>
          <p:cNvSpPr/>
          <p:nvPr/>
        </p:nvSpPr>
        <p:spPr>
          <a:xfrm>
            <a:off x="175323" y="839228"/>
            <a:ext cx="4091878" cy="6018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F41DE8F-C41D-4A7A-813A-7B5BC5591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7" y="876148"/>
            <a:ext cx="4100057" cy="2971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Large reduction in spin efficiency for 4S needed to get </a:t>
            </a:r>
            <a:r>
              <a:rPr lang="en-US" dirty="0">
                <a:solidFill>
                  <a:srgbClr val="00B0F0"/>
                </a:solidFill>
              </a:rPr>
              <a:t>same shift in movement direction </a:t>
            </a:r>
            <a:r>
              <a:rPr lang="en-US" dirty="0">
                <a:solidFill>
                  <a:schemeClr val="bg1"/>
                </a:solidFill>
              </a:rPr>
              <a:t>as 2S, with </a:t>
            </a:r>
            <a:r>
              <a:rPr lang="en-US" dirty="0">
                <a:solidFill>
                  <a:srgbClr val="66FF33"/>
                </a:solidFill>
              </a:rPr>
              <a:t>factor of two reduction in movement</a:t>
            </a:r>
          </a:p>
        </p:txBody>
      </p:sp>
    </p:spTree>
    <p:extLst>
      <p:ext uri="{BB962C8B-B14F-4D97-AF65-F5344CB8AC3E}">
        <p14:creationId xmlns:p14="http://schemas.microsoft.com/office/powerpoint/2010/main" val="1680365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42F33-E940-4753-99EB-F224D464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37" y="136525"/>
            <a:ext cx="8686800" cy="1143000"/>
          </a:xfrm>
        </p:spPr>
        <p:txBody>
          <a:bodyPr/>
          <a:lstStyle/>
          <a:p>
            <a:r>
              <a:rPr lang="en-US" dirty="0"/>
              <a:t>Kyle Hendrick’s Two Changeups</a:t>
            </a:r>
            <a:br>
              <a:rPr lang="en-US" dirty="0"/>
            </a:br>
            <a:r>
              <a:rPr lang="en-US" dirty="0"/>
              <a:t>4S and 2S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CEBB08-371B-4709-8C6F-F12E40B67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6869-C655-485F-9C76-3CC2C70DC76A}" type="slidenum">
              <a:rPr lang="en-US" smtClean="0"/>
              <a:t>15</a:t>
            </a:fld>
            <a:endParaRPr lang="en-US"/>
          </a:p>
        </p:txBody>
      </p:sp>
      <p:pic>
        <p:nvPicPr>
          <p:cNvPr id="16" name="hendricks changes cut and regular">
            <a:hlinkClick r:id="" action="ppaction://media"/>
            <a:extLst>
              <a:ext uri="{FF2B5EF4-FFF2-40B4-BE49-F238E27FC236}">
                <a16:creationId xmlns:a16="http://schemas.microsoft.com/office/drawing/2014/main" id="{BE3F688B-69B6-4382-9135-8383F065D2A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66" end="1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398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D68F6-FEC4-400F-8850-AAC5A3E3C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39" y="0"/>
            <a:ext cx="8839200" cy="1143000"/>
          </a:xfrm>
        </p:spPr>
        <p:txBody>
          <a:bodyPr/>
          <a:lstStyle/>
          <a:p>
            <a:r>
              <a:rPr lang="en-US" dirty="0"/>
              <a:t>Kyle Hendricks’s Two Changeups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83908-7794-4757-B86F-CE185B836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6869-C655-485F-9C76-3CC2C70DC76A}" type="slidenum">
              <a:rPr lang="en-US" smtClean="0"/>
              <a:t>16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787049-A1D4-4FA3-9BE3-85DA644782D6}"/>
              </a:ext>
            </a:extLst>
          </p:cNvPr>
          <p:cNvGrpSpPr/>
          <p:nvPr/>
        </p:nvGrpSpPr>
        <p:grpSpPr>
          <a:xfrm>
            <a:off x="189922" y="836611"/>
            <a:ext cx="8891997" cy="3221389"/>
            <a:chOff x="254885" y="1555261"/>
            <a:chExt cx="8891997" cy="322138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112D86C-9673-4218-AF6E-934933F08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4885" y="1555261"/>
              <a:ext cx="8891997" cy="322138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110E524-BBC9-4CA6-9651-A998AED5CA71}"/>
                </a:ext>
              </a:extLst>
            </p:cNvPr>
            <p:cNvSpPr txBox="1"/>
            <p:nvPr/>
          </p:nvSpPr>
          <p:spPr>
            <a:xfrm>
              <a:off x="3057887" y="2484624"/>
              <a:ext cx="7489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2S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5A1B308-B3B4-46C7-A574-54A1BB30D433}"/>
                </a:ext>
              </a:extLst>
            </p:cNvPr>
            <p:cNvSpPr txBox="1"/>
            <p:nvPr/>
          </p:nvSpPr>
          <p:spPr>
            <a:xfrm>
              <a:off x="7553687" y="2519625"/>
              <a:ext cx="7489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4S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508F8CC-9510-4836-B5C4-39D50EE14642}"/>
              </a:ext>
            </a:extLst>
          </p:cNvPr>
          <p:cNvSpPr txBox="1"/>
          <p:nvPr/>
        </p:nvSpPr>
        <p:spPr>
          <a:xfrm>
            <a:off x="463560" y="4040583"/>
            <a:ext cx="85057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dirty="0">
                <a:solidFill>
                  <a:schemeClr val="bg1"/>
                </a:solidFill>
              </a:rPr>
              <a:t>Identical spin axes &amp; efficiency but….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rgbClr val="FFFF00"/>
                </a:solidFill>
              </a:rPr>
              <a:t>2S shifted </a:t>
            </a:r>
            <a:r>
              <a:rPr lang="en-US" sz="3200" b="0" dirty="0" err="1">
                <a:solidFill>
                  <a:srgbClr val="FFFF00"/>
                </a:solidFill>
              </a:rPr>
              <a:t>armside</a:t>
            </a:r>
            <a:r>
              <a:rPr lang="en-US" sz="3200" b="0" dirty="0">
                <a:solidFill>
                  <a:srgbClr val="FFFF00"/>
                </a:solidFill>
              </a:rPr>
              <a:t>;</a:t>
            </a:r>
            <a:r>
              <a:rPr lang="en-US" sz="3200" b="0" dirty="0">
                <a:solidFill>
                  <a:schemeClr val="bg1"/>
                </a:solidFill>
              </a:rPr>
              <a:t> </a:t>
            </a:r>
            <a:r>
              <a:rPr lang="en-US" sz="3200" b="0" dirty="0">
                <a:solidFill>
                  <a:srgbClr val="FFFF00"/>
                </a:solidFill>
              </a:rPr>
              <a:t>4S slight shift </a:t>
            </a:r>
            <a:r>
              <a:rPr lang="en-US" sz="3200" b="0" dirty="0" err="1">
                <a:solidFill>
                  <a:srgbClr val="FFFF00"/>
                </a:solidFill>
              </a:rPr>
              <a:t>gloveside</a:t>
            </a:r>
            <a:endParaRPr lang="en-US" sz="3200" b="0" dirty="0">
              <a:solidFill>
                <a:srgbClr val="FFFF0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chemeClr val="bg1"/>
                </a:solidFill>
              </a:rPr>
              <a:t>2S looks like sinker; 4S looks like fastball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chemeClr val="bg1"/>
                </a:solidFill>
              </a:rPr>
              <a:t>Can this be used for pitch ID?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rgbClr val="FFFF00"/>
                </a:solidFill>
              </a:rPr>
              <a:t>Could verify w/Hawkeye seam orientation</a:t>
            </a:r>
          </a:p>
        </p:txBody>
      </p:sp>
    </p:spTree>
    <p:extLst>
      <p:ext uri="{BB962C8B-B14F-4D97-AF65-F5344CB8AC3E}">
        <p14:creationId xmlns:p14="http://schemas.microsoft.com/office/powerpoint/2010/main" val="384277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CC8FC-79EE-4BE5-972F-9A581F7BF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6869-C655-485F-9C76-3CC2C70DC76A}" type="slidenum">
              <a:rPr lang="en-US" smtClean="0"/>
              <a:t>17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BBC31F-A33C-422E-85A7-974508235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88" y="838200"/>
            <a:ext cx="9144000" cy="41957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AE3E4C-230D-4B28-B639-71C6E371C09D}"/>
              </a:ext>
            </a:extLst>
          </p:cNvPr>
          <p:cNvSpPr txBox="1"/>
          <p:nvPr/>
        </p:nvSpPr>
        <p:spPr>
          <a:xfrm>
            <a:off x="497808" y="5155733"/>
            <a:ext cx="83760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0" dirty="0" err="1">
                <a:solidFill>
                  <a:srgbClr val="FFFF00"/>
                </a:solidFill>
              </a:rPr>
              <a:t>Karinchak</a:t>
            </a:r>
            <a:r>
              <a:rPr lang="en-US" sz="3200" b="0" dirty="0">
                <a:solidFill>
                  <a:srgbClr val="FFFF00"/>
                </a:solidFill>
              </a:rPr>
              <a:t> Curveball:  </a:t>
            </a:r>
            <a:r>
              <a:rPr lang="en-US" sz="3200" b="0" dirty="0" err="1">
                <a:solidFill>
                  <a:srgbClr val="FFFF00"/>
                </a:solidFill>
              </a:rPr>
              <a:t>Gloveside</a:t>
            </a:r>
            <a:r>
              <a:rPr lang="en-US" sz="3200" b="0" dirty="0">
                <a:solidFill>
                  <a:srgbClr val="FFFF00"/>
                </a:solidFill>
              </a:rPr>
              <a:t>-to-</a:t>
            </a:r>
            <a:r>
              <a:rPr lang="en-US" sz="3200" b="0" dirty="0" err="1">
                <a:solidFill>
                  <a:srgbClr val="FFFF00"/>
                </a:solidFill>
              </a:rPr>
              <a:t>armside</a:t>
            </a:r>
            <a:endParaRPr lang="en-US" sz="3200" b="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rgbClr val="FFFF00"/>
                </a:solidFill>
              </a:rPr>
              <a:t>Hughes Sinker:    It really sinks!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rgbClr val="FFFF00"/>
                </a:solidFill>
              </a:rPr>
              <a:t>Hughes Fastball:  It “rises”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6ABDB9-6E82-4BE1-BDC0-B64DB4CE9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921514"/>
            <a:ext cx="504825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2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A4AE5-5051-453A-B9E3-54789AA44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5210"/>
            <a:ext cx="8229600" cy="1143000"/>
          </a:xfrm>
        </p:spPr>
        <p:txBody>
          <a:bodyPr/>
          <a:lstStyle/>
          <a:p>
            <a:r>
              <a:rPr lang="en-US" dirty="0"/>
              <a:t>Carlos Carrasco’s Changeup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241FF-9BB4-4B86-957F-41405CDFF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6869-C655-485F-9C76-3CC2C70DC76A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56A446-0A67-4F87-BDE9-9D2A16658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54504"/>
            <a:ext cx="6858000" cy="513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8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18049-A183-49EC-8423-BD47CD3E7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6869-C655-485F-9C76-3CC2C70DC76A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A00104-9CD8-4378-AB63-4D0372039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06" y="2040902"/>
            <a:ext cx="8089171" cy="3810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440979C-E411-4427-B965-F38A845C8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21" y="-39616"/>
            <a:ext cx="8229600" cy="1143000"/>
          </a:xfrm>
        </p:spPr>
        <p:txBody>
          <a:bodyPr/>
          <a:lstStyle/>
          <a:p>
            <a:r>
              <a:rPr lang="en-US" dirty="0"/>
              <a:t>Spin Efficiency &amp; Movement:</a:t>
            </a:r>
            <a:br>
              <a:rPr lang="en-US" dirty="0"/>
            </a:br>
            <a:r>
              <a:rPr lang="en-US" dirty="0"/>
              <a:t>Curveballs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201468-FEA6-4B86-B6A0-7925E30CD793}"/>
              </a:ext>
            </a:extLst>
          </p:cNvPr>
          <p:cNvGrpSpPr/>
          <p:nvPr/>
        </p:nvGrpSpPr>
        <p:grpSpPr>
          <a:xfrm>
            <a:off x="206082" y="1497707"/>
            <a:ext cx="8731836" cy="3169867"/>
            <a:chOff x="135000" y="1205705"/>
            <a:chExt cx="8874000" cy="327243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BAB16FD-2DD5-42BF-A7FF-B434FB26F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000" y="1205705"/>
              <a:ext cx="8874000" cy="327243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06ADC8-A05B-4506-B4EF-0CEE22352B94}"/>
                </a:ext>
              </a:extLst>
            </p:cNvPr>
            <p:cNvSpPr txBox="1"/>
            <p:nvPr/>
          </p:nvSpPr>
          <p:spPr>
            <a:xfrm>
              <a:off x="1403286" y="1971349"/>
              <a:ext cx="3367679" cy="540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2500 rpm, eff=0.80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2267F1-4F00-4B17-B2BE-CB7FAB180D7A}"/>
                </a:ext>
              </a:extLst>
            </p:cNvPr>
            <p:cNvSpPr txBox="1"/>
            <p:nvPr/>
          </p:nvSpPr>
          <p:spPr>
            <a:xfrm>
              <a:off x="5562600" y="1975787"/>
              <a:ext cx="3367679" cy="540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2500 rpm, eff=0.23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917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04792-89C5-4A7C-AD6E-DE67FC9DF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160337"/>
            <a:ext cx="9296400" cy="1143000"/>
          </a:xfrm>
        </p:spPr>
        <p:txBody>
          <a:bodyPr/>
          <a:lstStyle/>
          <a:p>
            <a:r>
              <a:rPr lang="en-US" dirty="0"/>
              <a:t>Confluence of Two Evolutions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6ADA1-2EA4-4E33-9A3A-D5B5F4379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Evolution in Science</a:t>
            </a:r>
          </a:p>
          <a:p>
            <a:endParaRPr lang="en-US" sz="3600" dirty="0"/>
          </a:p>
          <a:p>
            <a:r>
              <a:rPr lang="en-US" sz="3600" dirty="0"/>
              <a:t>Evolution in Technology</a:t>
            </a:r>
          </a:p>
          <a:p>
            <a:endParaRPr lang="en-US" sz="3600" dirty="0"/>
          </a:p>
          <a:p>
            <a:r>
              <a:rPr lang="en-US" sz="3600" dirty="0"/>
              <a:t>Are these really </a:t>
            </a:r>
            <a:r>
              <a:rPr lang="en-US" sz="3600" dirty="0">
                <a:solidFill>
                  <a:srgbClr val="FF3300"/>
                </a:solidFill>
              </a:rPr>
              <a:t>R</a:t>
            </a:r>
            <a:r>
              <a:rPr lang="en-US" sz="3600" dirty="0"/>
              <a:t>evolutions?</a:t>
            </a:r>
          </a:p>
          <a:p>
            <a:pPr lvl="1"/>
            <a:r>
              <a:rPr lang="en-US" sz="3600" dirty="0">
                <a:solidFill>
                  <a:srgbClr val="00B0F0"/>
                </a:solidFill>
              </a:rPr>
              <a:t> Have these developments changed the way we think about “pitch design”?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A8E53-CBD1-4A37-BB66-C1E36D240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6869-C655-485F-9C76-3CC2C70DC7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6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EAD53-7E02-402A-8340-62FFE61A7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70893"/>
            <a:ext cx="8229600" cy="1143000"/>
          </a:xfrm>
        </p:spPr>
        <p:txBody>
          <a:bodyPr/>
          <a:lstStyle/>
          <a:p>
            <a:r>
              <a:rPr lang="en-US" dirty="0"/>
              <a:t>Drag and Spin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785AA-2217-42AE-9DE1-3EAF31268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66018"/>
            <a:ext cx="8229600" cy="4525963"/>
          </a:xfrm>
        </p:spPr>
        <p:txBody>
          <a:bodyPr/>
          <a:lstStyle/>
          <a:p>
            <a:r>
              <a:rPr lang="en-US" dirty="0"/>
              <a:t>Drag slows the ball</a:t>
            </a:r>
          </a:p>
          <a:p>
            <a:pPr lvl="1"/>
            <a:r>
              <a:rPr lang="en-US" dirty="0"/>
              <a:t>Small effect on pitches (~10%)</a:t>
            </a:r>
          </a:p>
          <a:p>
            <a:pPr lvl="2"/>
            <a:r>
              <a:rPr lang="en-US" dirty="0"/>
              <a:t>But a good way to monitor Cd  </a:t>
            </a:r>
            <a:r>
              <a:rPr lang="en-US" dirty="0">
                <a:solidFill>
                  <a:srgbClr val="00B0F0"/>
                </a:solidFill>
              </a:rPr>
              <a:t>(Rob Arthur)</a:t>
            </a:r>
          </a:p>
          <a:p>
            <a:pPr lvl="2"/>
            <a:r>
              <a:rPr lang="en-US" dirty="0"/>
              <a:t>Relevance for “has the ball changed?”</a:t>
            </a:r>
          </a:p>
          <a:p>
            <a:pPr lvl="1"/>
            <a:r>
              <a:rPr lang="en-US" dirty="0"/>
              <a:t>BIG effect on fly balls:  Home Runs!</a:t>
            </a:r>
          </a:p>
          <a:p>
            <a:r>
              <a:rPr lang="en-US" dirty="0"/>
              <a:t>Drag depends on spin</a:t>
            </a:r>
          </a:p>
          <a:p>
            <a:pPr lvl="1"/>
            <a:r>
              <a:rPr lang="en-US" dirty="0"/>
              <a:t>Total spin? Transverse (active) spin only? Gyro spin?</a:t>
            </a:r>
          </a:p>
          <a:p>
            <a:r>
              <a:rPr lang="en-US" dirty="0"/>
              <a:t>Does seam orientation affect drag?????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4EE6A7-D668-487C-B6D9-DFF8AE439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6869-C655-485F-9C76-3CC2C70DC76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708A6-A27F-4C31-8604-1C3808ADC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Drag and Spin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6BA900E-D420-4D92-B8F4-C6E4A2919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95" y="1354879"/>
            <a:ext cx="5504660" cy="512212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D1635-C4C7-407D-923E-703B6404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3104" y="6129858"/>
            <a:ext cx="2133600" cy="476250"/>
          </a:xfrm>
        </p:spPr>
        <p:txBody>
          <a:bodyPr/>
          <a:lstStyle/>
          <a:p>
            <a:fld id="{66F66869-C655-485F-9C76-3CC2C70DC76A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EADDE8-C05B-4325-B055-8BA0935AF7AC}"/>
              </a:ext>
            </a:extLst>
          </p:cNvPr>
          <p:cNvSpPr txBox="1"/>
          <p:nvPr/>
        </p:nvSpPr>
        <p:spPr>
          <a:xfrm>
            <a:off x="5544481" y="1524000"/>
            <a:ext cx="372473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dirty="0">
                <a:solidFill>
                  <a:srgbClr val="FFFF00"/>
                </a:solidFill>
              </a:rPr>
              <a:t>-Cd depends…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rgbClr val="00B0F0"/>
                </a:solidFill>
              </a:rPr>
              <a:t>strongly</a:t>
            </a:r>
            <a:r>
              <a:rPr lang="en-US" sz="3200" b="0" dirty="0">
                <a:solidFill>
                  <a:schemeClr val="bg1"/>
                </a:solidFill>
              </a:rPr>
              <a:t> on active spin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rgbClr val="00B0F0"/>
                </a:solidFill>
              </a:rPr>
              <a:t>weakly</a:t>
            </a:r>
            <a:r>
              <a:rPr lang="en-US" sz="3200" b="0" dirty="0">
                <a:solidFill>
                  <a:schemeClr val="bg1"/>
                </a:solidFill>
              </a:rPr>
              <a:t> on gyro spin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0" dirty="0">
              <a:solidFill>
                <a:schemeClr val="bg1"/>
              </a:solidFill>
            </a:endParaRPr>
          </a:p>
          <a:p>
            <a:r>
              <a:rPr lang="en-US" sz="3200" b="0" dirty="0">
                <a:solidFill>
                  <a:srgbClr val="FFFF00"/>
                </a:solidFill>
              </a:rPr>
              <a:t>-Need to control for spin in drag analysis</a:t>
            </a:r>
          </a:p>
          <a:p>
            <a:endParaRPr lang="en-US" sz="3200" b="0" dirty="0">
              <a:solidFill>
                <a:schemeClr val="bg1"/>
              </a:solidFill>
            </a:endParaRPr>
          </a:p>
          <a:p>
            <a:endParaRPr lang="en-US" sz="3200" b="0" dirty="0">
              <a:solidFill>
                <a:schemeClr val="bg1"/>
              </a:solidFill>
            </a:endParaRPr>
          </a:p>
          <a:p>
            <a:endParaRPr lang="en-US" sz="3200" b="0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1E5E98-D861-452E-943B-69DC60ED7AC6}"/>
              </a:ext>
            </a:extLst>
          </p:cNvPr>
          <p:cNvSpPr txBox="1"/>
          <p:nvPr/>
        </p:nvSpPr>
        <p:spPr>
          <a:xfrm>
            <a:off x="1143000" y="1676400"/>
            <a:ext cx="380264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baseline="-25000" dirty="0"/>
              <a:t>D </a:t>
            </a:r>
            <a:r>
              <a:rPr lang="en-US" sz="2400" dirty="0"/>
              <a:t>vs. </a:t>
            </a:r>
            <a:r>
              <a:rPr lang="en-US" sz="2400" dirty="0" err="1"/>
              <a:t>gyrospin</a:t>
            </a:r>
            <a:r>
              <a:rPr lang="en-US" sz="2400" dirty="0"/>
              <a:t> </a:t>
            </a:r>
          </a:p>
          <a:p>
            <a:r>
              <a:rPr lang="en-US" sz="2400" dirty="0"/>
              <a:t>for active spin=2000 rpm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8BAC5B-4CA5-493E-91A9-2C91DE94EF3A}"/>
              </a:ext>
            </a:extLst>
          </p:cNvPr>
          <p:cNvSpPr txBox="1"/>
          <p:nvPr/>
        </p:nvSpPr>
        <p:spPr>
          <a:xfrm>
            <a:off x="1143000" y="4202564"/>
            <a:ext cx="359585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baseline="-25000" dirty="0"/>
              <a:t>D</a:t>
            </a:r>
            <a:r>
              <a:rPr lang="en-US" sz="2400" dirty="0"/>
              <a:t> vs active spin</a:t>
            </a:r>
          </a:p>
          <a:p>
            <a:r>
              <a:rPr lang="en-US" sz="2400" dirty="0"/>
              <a:t> for </a:t>
            </a:r>
            <a:r>
              <a:rPr lang="en-US" sz="2400" dirty="0" err="1"/>
              <a:t>gyrospin</a:t>
            </a:r>
            <a:r>
              <a:rPr lang="en-US" sz="2400" dirty="0"/>
              <a:t>=2000 rpm</a:t>
            </a:r>
          </a:p>
        </p:txBody>
      </p:sp>
    </p:spTree>
    <p:extLst>
      <p:ext uri="{BB962C8B-B14F-4D97-AF65-F5344CB8AC3E}">
        <p14:creationId xmlns:p14="http://schemas.microsoft.com/office/powerpoint/2010/main" val="336219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0EA29-E153-4D8A-BE8D-B8F7FED26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20485"/>
            <a:ext cx="8229600" cy="1143000"/>
          </a:xfrm>
        </p:spPr>
        <p:txBody>
          <a:bodyPr/>
          <a:lstStyle/>
          <a:p>
            <a:r>
              <a:rPr lang="en-US" dirty="0"/>
              <a:t>Spin Efficiency Varies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FA8BB-D2A3-4565-8DF3-CDECDFBBB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6869-C655-485F-9C76-3CC2C70DC76A}" type="slidenum">
              <a:rPr lang="en-US" smtClean="0"/>
              <a:t>22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7607D5-95F5-4C8C-966B-EC760F47DE93}"/>
              </a:ext>
            </a:extLst>
          </p:cNvPr>
          <p:cNvGrpSpPr/>
          <p:nvPr/>
        </p:nvGrpSpPr>
        <p:grpSpPr>
          <a:xfrm>
            <a:off x="1524000" y="914164"/>
            <a:ext cx="3153569" cy="1533525"/>
            <a:chOff x="275431" y="4572000"/>
            <a:chExt cx="3153569" cy="15335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415AAF6-3AFF-4FB1-9D78-7ADF7BC23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5431" y="4572000"/>
              <a:ext cx="2381250" cy="1533525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010B347-9CD3-4D27-8271-D12F112C54C2}"/>
                </a:ext>
              </a:extLst>
            </p:cNvPr>
            <p:cNvCxnSpPr/>
            <p:nvPr/>
          </p:nvCxnSpPr>
          <p:spPr>
            <a:xfrm>
              <a:off x="1676400" y="5486400"/>
              <a:ext cx="175260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50AAA2-BD27-44E0-9D19-A66F96C12559}"/>
              </a:ext>
            </a:extLst>
          </p:cNvPr>
          <p:cNvGrpSpPr/>
          <p:nvPr/>
        </p:nvGrpSpPr>
        <p:grpSpPr>
          <a:xfrm>
            <a:off x="5410200" y="914163"/>
            <a:ext cx="2981325" cy="1533525"/>
            <a:chOff x="5486400" y="4571999"/>
            <a:chExt cx="2981325" cy="1533525"/>
          </a:xfrm>
        </p:grpSpPr>
        <p:pic>
          <p:nvPicPr>
            <p:cNvPr id="203" name="Picture 202">
              <a:extLst>
                <a:ext uri="{FF2B5EF4-FFF2-40B4-BE49-F238E27FC236}">
                  <a16:creationId xmlns:a16="http://schemas.microsoft.com/office/drawing/2014/main" id="{41DFCC49-6BB3-4D5D-827D-835768367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6400" y="4571999"/>
              <a:ext cx="2381250" cy="1533525"/>
            </a:xfrm>
            <a:prstGeom prst="rect">
              <a:avLst/>
            </a:prstGeom>
          </p:spPr>
        </p:pic>
        <p:cxnSp>
          <p:nvCxnSpPr>
            <p:cNvPr id="204" name="Straight Arrow Connector 203">
              <a:extLst>
                <a:ext uri="{FF2B5EF4-FFF2-40B4-BE49-F238E27FC236}">
                  <a16:creationId xmlns:a16="http://schemas.microsoft.com/office/drawing/2014/main" id="{E9416875-6984-44E0-B513-765358F30A36}"/>
                </a:ext>
              </a:extLst>
            </p:cNvPr>
            <p:cNvCxnSpPr>
              <a:cxnSpLocks/>
            </p:cNvCxnSpPr>
            <p:nvPr/>
          </p:nvCxnSpPr>
          <p:spPr>
            <a:xfrm>
              <a:off x="6772275" y="5486400"/>
              <a:ext cx="1695450" cy="35778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60D5629-B33E-4E60-80BE-F2D370ED2B26}"/>
              </a:ext>
            </a:extLst>
          </p:cNvPr>
          <p:cNvSpPr txBox="1"/>
          <p:nvPr/>
        </p:nvSpPr>
        <p:spPr>
          <a:xfrm>
            <a:off x="1115638" y="2550982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pure gyro at release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2B1E676F-17E8-475C-84F6-632CE3D34AFE}"/>
              </a:ext>
            </a:extLst>
          </p:cNvPr>
          <p:cNvSpPr txBox="1"/>
          <p:nvPr/>
        </p:nvSpPr>
        <p:spPr>
          <a:xfrm>
            <a:off x="5290035" y="2535583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gyro+side</a:t>
            </a:r>
            <a:r>
              <a:rPr lang="en-US" sz="2400" dirty="0">
                <a:solidFill>
                  <a:schemeClr val="bg1"/>
                </a:solidFill>
              </a:rPr>
              <a:t> at plate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8A6497-A687-4CFC-924C-C18F5E6BDE2D}"/>
              </a:ext>
            </a:extLst>
          </p:cNvPr>
          <p:cNvSpPr txBox="1"/>
          <p:nvPr/>
        </p:nvSpPr>
        <p:spPr>
          <a:xfrm>
            <a:off x="886908" y="3264837"/>
            <a:ext cx="780928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As ball falls…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Gyro</a:t>
            </a:r>
            <a:r>
              <a:rPr lang="en-US" sz="3200" dirty="0">
                <a:solidFill>
                  <a:srgbClr val="FFFF00"/>
                </a:solidFill>
                <a:sym typeface="Wingdings" panose="05000000000000000000" pitchFamily="2" charset="2"/>
              </a:rPr>
              <a:t> Sidespin:	</a:t>
            </a:r>
            <a:r>
              <a:rPr lang="en-US" sz="3200" dirty="0">
                <a:solidFill>
                  <a:srgbClr val="00B0F0"/>
                </a:solidFill>
                <a:sym typeface="Wingdings" panose="05000000000000000000" pitchFamily="2" charset="2"/>
              </a:rPr>
              <a:t>Eff </a:t>
            </a:r>
            <a:r>
              <a:rPr lang="en-US" sz="3200" dirty="0">
                <a:solidFill>
                  <a:srgbClr val="00B0F0"/>
                </a:solidFill>
                <a:sym typeface="Symbol" panose="05050102010706020507" pitchFamily="18" charset="2"/>
              </a:rPr>
              <a:t>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sym typeface="Symbol" panose="05050102010706020507" pitchFamily="18" charset="2"/>
              </a:rPr>
              <a:t>slider, cutter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  <a:sym typeface="Symbol" panose="05050102010706020507" pitchFamily="18" charset="2"/>
              </a:rPr>
              <a:t>Sidespin </a:t>
            </a:r>
            <a:r>
              <a:rPr lang="en-US" sz="3200" dirty="0">
                <a:solidFill>
                  <a:srgbClr val="FFFF00"/>
                </a:solidFill>
                <a:sym typeface="Wingdings" panose="05000000000000000000" pitchFamily="2" charset="2"/>
              </a:rPr>
              <a:t> Gyro:	</a:t>
            </a:r>
            <a:r>
              <a:rPr lang="en-US" sz="3200" dirty="0">
                <a:solidFill>
                  <a:srgbClr val="00B0F0"/>
                </a:solidFill>
                <a:sym typeface="Wingdings" panose="05000000000000000000" pitchFamily="2" charset="2"/>
              </a:rPr>
              <a:t>Eff </a:t>
            </a:r>
            <a:r>
              <a:rPr lang="en-US" sz="3200" dirty="0">
                <a:solidFill>
                  <a:srgbClr val="00B0F0"/>
                </a:solidFill>
                <a:sym typeface="Symbol" panose="05050102010706020507" pitchFamily="18" charset="2"/>
              </a:rPr>
              <a:t>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sym typeface="Symbol" panose="05050102010706020507" pitchFamily="18" charset="2"/>
              </a:rPr>
              <a:t>changeup, sinker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  <a:sym typeface="Symbol" panose="05050102010706020507" pitchFamily="18" charset="2"/>
              </a:rPr>
              <a:t>Back/Topspin stays same:  </a:t>
            </a:r>
            <a:r>
              <a:rPr lang="en-US" sz="3200" dirty="0">
                <a:solidFill>
                  <a:srgbClr val="00B0F0"/>
                </a:solidFill>
                <a:sym typeface="Symbol" panose="05050102010706020507" pitchFamily="18" charset="2"/>
              </a:rPr>
              <a:t>Eff 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sym typeface="Symbol" panose="05050102010706020507" pitchFamily="18" charset="2"/>
              </a:rPr>
              <a:t>fastball, curveball</a:t>
            </a:r>
            <a:endParaRPr lang="en-US" sz="32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85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93DB8-CDA8-4FEC-8C9F-068EEBB26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85B53-C2EC-496E-B162-B197FDE08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DA358-F569-46AB-87D5-271F14DB2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6869-C655-485F-9C76-3CC2C70DC76A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CD8301-0A2A-499C-A080-4CFA11F04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" y="392808"/>
            <a:ext cx="8753475" cy="5972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276D51-CE7B-4FAD-8602-1DC72BFFF7ED}"/>
              </a:ext>
            </a:extLst>
          </p:cNvPr>
          <p:cNvSpPr txBox="1"/>
          <p:nvPr/>
        </p:nvSpPr>
        <p:spPr>
          <a:xfrm>
            <a:off x="1295400" y="1581019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5DF493-BB3D-4373-B756-928346B171D4}"/>
              </a:ext>
            </a:extLst>
          </p:cNvPr>
          <p:cNvSpPr txBox="1"/>
          <p:nvPr/>
        </p:nvSpPr>
        <p:spPr>
          <a:xfrm>
            <a:off x="1295400" y="3896380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2DE018-C157-4894-BEDC-8961E6C98A6E}"/>
              </a:ext>
            </a:extLst>
          </p:cNvPr>
          <p:cNvSpPr txBox="1"/>
          <p:nvPr/>
        </p:nvSpPr>
        <p:spPr>
          <a:xfrm>
            <a:off x="3743785" y="1524000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F3B8C5-0C6B-481F-B7ED-3F1BC19E21AE}"/>
              </a:ext>
            </a:extLst>
          </p:cNvPr>
          <p:cNvSpPr txBox="1"/>
          <p:nvPr/>
        </p:nvSpPr>
        <p:spPr>
          <a:xfrm>
            <a:off x="6486985" y="1524000"/>
            <a:ext cx="1005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back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C4EBEE-1C20-47FA-99D2-D2D2B1979356}"/>
              </a:ext>
            </a:extLst>
          </p:cNvPr>
          <p:cNvSpPr txBox="1"/>
          <p:nvPr/>
        </p:nvSpPr>
        <p:spPr>
          <a:xfrm>
            <a:off x="3810000" y="3886200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gyro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44BA1C7-CA72-4D2A-AF8A-F18CA245BC4E}"/>
              </a:ext>
            </a:extLst>
          </p:cNvPr>
          <p:cNvSpPr txBox="1">
            <a:spLocks/>
          </p:cNvSpPr>
          <p:nvPr/>
        </p:nvSpPr>
        <p:spPr bwMode="auto">
          <a:xfrm>
            <a:off x="5616720" y="3984864"/>
            <a:ext cx="3462986" cy="238011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66FF3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kern="0" dirty="0">
                <a:solidFill>
                  <a:srgbClr val="FF0000"/>
                </a:solidFill>
              </a:rPr>
              <a:t>Effect on movement?</a:t>
            </a:r>
          </a:p>
          <a:p>
            <a:pPr marL="0" indent="0">
              <a:buNone/>
            </a:pPr>
            <a:r>
              <a:rPr lang="en-US" sz="2800" kern="0" dirty="0">
                <a:solidFill>
                  <a:srgbClr val="FF0000"/>
                </a:solidFill>
              </a:rPr>
              <a:t>Magnus:  very little</a:t>
            </a:r>
          </a:p>
          <a:p>
            <a:pPr marL="0" indent="0">
              <a:buNone/>
            </a:pPr>
            <a:r>
              <a:rPr lang="en-US" sz="2800" kern="0" dirty="0">
                <a:solidFill>
                  <a:srgbClr val="FF0000"/>
                </a:solidFill>
              </a:rPr>
              <a:t>SSW:  ???</a:t>
            </a:r>
          </a:p>
        </p:txBody>
      </p:sp>
    </p:spTree>
    <p:extLst>
      <p:ext uri="{BB962C8B-B14F-4D97-AF65-F5344CB8AC3E}">
        <p14:creationId xmlns:p14="http://schemas.microsoft.com/office/powerpoint/2010/main" val="262897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829C9-9131-4F69-B96E-4794A683E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08547"/>
            <a:ext cx="8229600" cy="1143000"/>
          </a:xfrm>
        </p:spPr>
        <p:txBody>
          <a:bodyPr/>
          <a:lstStyle/>
          <a:p>
            <a:r>
              <a:rPr lang="en-US" dirty="0"/>
              <a:t>The Future…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2FB28-E308-4B9E-B5E0-693EFC793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6869-C655-485F-9C76-3CC2C70DC76A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BC5A6A0-2F5D-4342-97E7-983659965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4525963"/>
          </a:xfrm>
        </p:spPr>
        <p:txBody>
          <a:bodyPr/>
          <a:lstStyle/>
          <a:p>
            <a:r>
              <a:rPr lang="en-US" sz="2800" dirty="0"/>
              <a:t>Batted Balls:  </a:t>
            </a:r>
          </a:p>
          <a:p>
            <a:pPr lvl="1"/>
            <a:r>
              <a:rPr lang="en-US" sz="2800" dirty="0"/>
              <a:t>knuckleballs:  the ultimate SSW effect</a:t>
            </a:r>
          </a:p>
          <a:p>
            <a:pPr lvl="1"/>
            <a:r>
              <a:rPr lang="en-US" sz="2800" dirty="0"/>
              <a:t>backspin, sidespin, </a:t>
            </a:r>
            <a:r>
              <a:rPr lang="en-US" sz="2800" dirty="0" err="1"/>
              <a:t>gyrospin</a:t>
            </a:r>
            <a:endParaRPr lang="en-US" sz="2800" dirty="0"/>
          </a:p>
          <a:p>
            <a:pPr lvl="1"/>
            <a:r>
              <a:rPr lang="en-US" sz="2800" dirty="0"/>
              <a:t>spin decay and/or axis precession</a:t>
            </a:r>
          </a:p>
          <a:p>
            <a:pPr lvl="1"/>
            <a:r>
              <a:rPr lang="en-US" sz="2800" dirty="0"/>
              <a:t>spin-dependent drag</a:t>
            </a:r>
          </a:p>
          <a:p>
            <a:pPr lvl="1"/>
            <a:r>
              <a:rPr lang="en-US" sz="2800" dirty="0"/>
              <a:t>Goal:  develop improved trajectory model</a:t>
            </a:r>
            <a:endParaRPr lang="en-US" sz="2400" dirty="0"/>
          </a:p>
        </p:txBody>
      </p:sp>
      <p:pic>
        <p:nvPicPr>
          <p:cNvPr id="3" name="batted knuckleball">
            <a:hlinkClick r:id="" action="ppaction://media"/>
            <a:extLst>
              <a:ext uri="{FF2B5EF4-FFF2-40B4-BE49-F238E27FC236}">
                <a16:creationId xmlns:a16="http://schemas.microsoft.com/office/drawing/2014/main" id="{5A66E62E-72B7-474B-A030-EA66BEEA799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87" end="241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7464" y="1755817"/>
            <a:ext cx="7062536" cy="39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7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5C287-913B-483D-B651-01EE57DD7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95" y="67375"/>
            <a:ext cx="8229600" cy="1143000"/>
          </a:xfrm>
        </p:spPr>
        <p:txBody>
          <a:bodyPr/>
          <a:lstStyle/>
          <a:p>
            <a:r>
              <a:rPr lang="en-US" dirty="0"/>
              <a:t>Thanks to…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FC036-9E70-450E-84AB-0D3285879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66018"/>
            <a:ext cx="8229600" cy="4525963"/>
          </a:xfrm>
        </p:spPr>
        <p:txBody>
          <a:bodyPr/>
          <a:lstStyle/>
          <a:p>
            <a:r>
              <a:rPr lang="en-US" dirty="0"/>
              <a:t>Bart Smith</a:t>
            </a:r>
          </a:p>
          <a:p>
            <a:pPr lvl="1"/>
            <a:r>
              <a:rPr lang="en-US" dirty="0"/>
              <a:t>For educating us</a:t>
            </a:r>
          </a:p>
          <a:p>
            <a:pPr lvl="2"/>
            <a:r>
              <a:rPr lang="en-US" dirty="0"/>
              <a:t>…and  some great fishing expeditions!</a:t>
            </a:r>
          </a:p>
          <a:p>
            <a:r>
              <a:rPr lang="en-US" dirty="0"/>
              <a:t>Glenn Healey</a:t>
            </a:r>
          </a:p>
          <a:p>
            <a:pPr lvl="1"/>
            <a:r>
              <a:rPr lang="en-US" dirty="0"/>
              <a:t>For many illuminating discussions</a:t>
            </a:r>
          </a:p>
          <a:p>
            <a:r>
              <a:rPr lang="en-US" dirty="0"/>
              <a:t>MLB &amp; Baseball Prospectus</a:t>
            </a:r>
          </a:p>
          <a:p>
            <a:pPr lvl="1"/>
            <a:r>
              <a:rPr lang="en-US" dirty="0"/>
              <a:t>For sharing the data &amp; great discussions</a:t>
            </a:r>
          </a:p>
          <a:p>
            <a:pPr lvl="2"/>
            <a:r>
              <a:rPr lang="en-US" dirty="0"/>
              <a:t>Clay Nunnally, Tom Tango, Harry </a:t>
            </a:r>
            <a:r>
              <a:rPr lang="en-US" dirty="0" err="1"/>
              <a:t>Pavlidis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346B7-7772-4478-A7C4-8D3A17B12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6869-C655-485F-9C76-3CC2C70DC76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135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C5A0E-CCAE-457A-B573-A77710522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58" y="69349"/>
            <a:ext cx="8229600" cy="1143000"/>
          </a:xfrm>
        </p:spPr>
        <p:txBody>
          <a:bodyPr/>
          <a:lstStyle/>
          <a:p>
            <a:r>
              <a:rPr lang="en-US" dirty="0"/>
              <a:t>And finally….</a:t>
            </a:r>
          </a:p>
        </p:txBody>
      </p:sp>
      <p:pic>
        <p:nvPicPr>
          <p:cNvPr id="6" name="Content Placeholder 5" descr="A person holding a baseball bat&#10;&#10;Description automatically generated with medium confidence">
            <a:extLst>
              <a:ext uri="{FF2B5EF4-FFF2-40B4-BE49-F238E27FC236}">
                <a16:creationId xmlns:a16="http://schemas.microsoft.com/office/drawing/2014/main" id="{246FD240-F5B6-4BC8-89C0-8D244A560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212349"/>
            <a:ext cx="3179747" cy="45259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ECE37-BAE4-4455-BABF-3831872CB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6869-C655-485F-9C76-3CC2C70DC76A}" type="slidenum">
              <a:rPr lang="en-US" smtClean="0"/>
              <a:t>26</a:t>
            </a:fld>
            <a:endParaRPr 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CD324001-0C87-49A4-8954-D723076FF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2349"/>
            <a:ext cx="3171825" cy="47529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9A5373-5EF1-4DC8-B221-FD1940ADF7FA}"/>
              </a:ext>
            </a:extLst>
          </p:cNvPr>
          <p:cNvSpPr txBox="1"/>
          <p:nvPr/>
        </p:nvSpPr>
        <p:spPr>
          <a:xfrm>
            <a:off x="5356096" y="5965324"/>
            <a:ext cx="2430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Robert K. Adair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1924-2020</a:t>
            </a:r>
          </a:p>
        </p:txBody>
      </p:sp>
    </p:spTree>
    <p:extLst>
      <p:ext uri="{BB962C8B-B14F-4D97-AF65-F5344CB8AC3E}">
        <p14:creationId xmlns:p14="http://schemas.microsoft.com/office/powerpoint/2010/main" val="924193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C2B96-6E0F-445A-BE3B-2A13E62F7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  Evolution in Science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696BA-F35E-433D-B766-DFC87B69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Pre-2020:  Movement on a pitch is due to spin:  </a:t>
            </a:r>
            <a:r>
              <a:rPr lang="en-US" dirty="0">
                <a:solidFill>
                  <a:schemeClr val="bg1"/>
                </a:solidFill>
              </a:rPr>
              <a:t>Magnus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391DC-8B2F-40DA-9DE4-41478301E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6869-C655-485F-9C76-3CC2C70DC76A}" type="slidenum">
              <a:rPr lang="en-US" smtClean="0"/>
              <a:t>3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CB0A51-BC94-4555-A532-F9BD5520E184}"/>
              </a:ext>
            </a:extLst>
          </p:cNvPr>
          <p:cNvSpPr txBox="1">
            <a:spLocks/>
          </p:cNvSpPr>
          <p:nvPr/>
        </p:nvSpPr>
        <p:spPr bwMode="auto">
          <a:xfrm>
            <a:off x="243117" y="24384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66FF3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kern="0" dirty="0">
                <a:solidFill>
                  <a:srgbClr val="00B0F0"/>
                </a:solidFill>
              </a:rPr>
              <a:t>A</a:t>
            </a:r>
            <a:r>
              <a:rPr lang="en-US" b="0" kern="0" dirty="0"/>
              <a:t>ctive </a:t>
            </a:r>
            <a:r>
              <a:rPr lang="en-US" b="0" kern="0" dirty="0">
                <a:solidFill>
                  <a:srgbClr val="00B0F0"/>
                </a:solidFill>
              </a:rPr>
              <a:t>S</a:t>
            </a:r>
            <a:r>
              <a:rPr lang="en-US" b="0" kern="0" dirty="0"/>
              <a:t>pin:  </a:t>
            </a:r>
            <a:r>
              <a:rPr lang="en-US" b="0" kern="0" dirty="0">
                <a:solidFill>
                  <a:schemeClr val="bg1"/>
                </a:solidFill>
              </a:rPr>
              <a:t>perpendicular to velocity</a:t>
            </a:r>
          </a:p>
          <a:p>
            <a:pPr lvl="1"/>
            <a:r>
              <a:rPr lang="en-US" b="0" kern="0" dirty="0">
                <a:solidFill>
                  <a:srgbClr val="66FF33"/>
                </a:solidFill>
              </a:rPr>
              <a:t>Movement in direction front of ball turns</a:t>
            </a:r>
          </a:p>
          <a:p>
            <a:r>
              <a:rPr lang="en-US" b="0" kern="0" dirty="0">
                <a:solidFill>
                  <a:srgbClr val="00B0F0"/>
                </a:solidFill>
              </a:rPr>
              <a:t>G</a:t>
            </a:r>
            <a:r>
              <a:rPr lang="en-US" b="0" kern="0" dirty="0"/>
              <a:t>yro </a:t>
            </a:r>
            <a:r>
              <a:rPr lang="en-US" b="0" kern="0" dirty="0">
                <a:solidFill>
                  <a:srgbClr val="00B0F0"/>
                </a:solidFill>
              </a:rPr>
              <a:t>S</a:t>
            </a:r>
            <a:r>
              <a:rPr lang="en-US" b="0" kern="0" dirty="0"/>
              <a:t>pin:  </a:t>
            </a:r>
            <a:r>
              <a:rPr lang="en-US" b="0" kern="0" dirty="0">
                <a:solidFill>
                  <a:schemeClr val="bg1"/>
                </a:solidFill>
              </a:rPr>
              <a:t>parallel to velocity</a:t>
            </a:r>
          </a:p>
          <a:p>
            <a:pPr lvl="1"/>
            <a:r>
              <a:rPr lang="en-US" b="0" kern="0" dirty="0">
                <a:solidFill>
                  <a:srgbClr val="66FF33"/>
                </a:solidFill>
              </a:rPr>
              <a:t>No movement</a:t>
            </a:r>
          </a:p>
          <a:p>
            <a:r>
              <a:rPr lang="en-US" b="0" kern="0" dirty="0"/>
              <a:t>Spin Efficiency = </a:t>
            </a:r>
            <a:r>
              <a:rPr lang="en-US" b="0" kern="0" dirty="0">
                <a:solidFill>
                  <a:srgbClr val="00B0F0"/>
                </a:solidFill>
              </a:rPr>
              <a:t>AS/TS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01C6C8C-B4DD-431E-B41D-1B5DB31927F3}"/>
              </a:ext>
            </a:extLst>
          </p:cNvPr>
          <p:cNvGrpSpPr/>
          <p:nvPr/>
        </p:nvGrpSpPr>
        <p:grpSpPr>
          <a:xfrm>
            <a:off x="6096000" y="4114800"/>
            <a:ext cx="3048000" cy="2606675"/>
            <a:chOff x="1219200" y="2590800"/>
            <a:chExt cx="3517992" cy="3368290"/>
          </a:xfrm>
        </p:grpSpPr>
        <p:pic>
          <p:nvPicPr>
            <p:cNvPr id="7" name="Picture 4" descr="Image result for gyroball pitch">
              <a:extLst>
                <a:ext uri="{FF2B5EF4-FFF2-40B4-BE49-F238E27FC236}">
                  <a16:creationId xmlns:a16="http://schemas.microsoft.com/office/drawing/2014/main" id="{9C6AB65C-73B9-4B18-8DE7-1E5478F21F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2590800"/>
              <a:ext cx="3517992" cy="3368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14613BB-A94C-410C-B0B5-B8B65249EAE6}"/>
                </a:ext>
              </a:extLst>
            </p:cNvPr>
            <p:cNvCxnSpPr/>
            <p:nvPr/>
          </p:nvCxnSpPr>
          <p:spPr>
            <a:xfrm flipV="1">
              <a:off x="2057400" y="3124200"/>
              <a:ext cx="0" cy="9144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83CA557-2747-4F96-A13C-063ABCD464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52800" y="3547269"/>
              <a:ext cx="609600" cy="49133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801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C2B96-6E0F-445A-BE3B-2A13E62F7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  Evolution in Science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696BA-F35E-433D-B766-DFC87B69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897" y="1452472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Pre-2020:  Movement on a pitch is due only to spin </a:t>
            </a: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</a:rPr>
              <a:t>Magnus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2020:  Bart Smith’s laboratory experiments show seams can cause movement</a:t>
            </a:r>
          </a:p>
          <a:p>
            <a:pPr marL="457200" lvl="1" indent="0">
              <a:buNone/>
            </a:pPr>
            <a:r>
              <a:rPr lang="en-US" dirty="0"/>
              <a:t>“Seam-Shifted Wake” (SSW)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Question: 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	Are there clearly identifiable SSH 	effects with MLB pitches?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391DC-8B2F-40DA-9DE4-41478301E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6869-C655-485F-9C76-3CC2C70DC7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1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1CCF5-D32B-4DA1-9EC7-A25B50E07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8437"/>
            <a:ext cx="8229600" cy="1143000"/>
          </a:xfrm>
        </p:spPr>
        <p:txBody>
          <a:bodyPr/>
          <a:lstStyle/>
          <a:p>
            <a:r>
              <a:rPr lang="en-US" dirty="0"/>
              <a:t>II.  Evolution in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04FFA-0852-4D58-944C-6E8591287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4525963"/>
          </a:xfrm>
        </p:spPr>
        <p:txBody>
          <a:bodyPr/>
          <a:lstStyle/>
          <a:p>
            <a:r>
              <a:rPr lang="en-US" dirty="0" err="1"/>
              <a:t>PITCHf</a:t>
            </a:r>
            <a:r>
              <a:rPr lang="en-US" dirty="0"/>
              <a:t>/x &amp; Trackman (2006-2019)</a:t>
            </a:r>
          </a:p>
          <a:p>
            <a:pPr lvl="1"/>
            <a:r>
              <a:rPr lang="en-US" dirty="0"/>
              <a:t>Trajectory </a:t>
            </a:r>
            <a:r>
              <a:rPr lang="en-US" dirty="0">
                <a:sym typeface="Symbol" panose="05050102010706020507" pitchFamily="18" charset="2"/>
              </a:rPr>
              <a:t> Movement measured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Spin axis (2D) inferred</a:t>
            </a:r>
          </a:p>
          <a:p>
            <a:pPr lvl="2"/>
            <a:r>
              <a:rPr lang="en-US" sz="3600" dirty="0">
                <a:solidFill>
                  <a:srgbClr val="00B0F0"/>
                </a:solidFill>
                <a:sym typeface="Wingdings" panose="05000000000000000000" pitchFamily="2" charset="2"/>
              </a:rPr>
              <a:t>Magnus assumed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No ability to …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B0F0"/>
                </a:solidFill>
                <a:sym typeface="Wingdings" panose="05000000000000000000" pitchFamily="2" charset="2"/>
              </a:rPr>
              <a:t>detect SSH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B0F0"/>
                </a:solidFill>
                <a:sym typeface="Wingdings" panose="05000000000000000000" pitchFamily="2" charset="2"/>
              </a:rPr>
              <a:t>measure spin efficiency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547195-261B-4135-86ED-9B87892D6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6869-C655-485F-9C76-3CC2C70DC76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80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1CCF5-D32B-4DA1-9EC7-A25B50E07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26096"/>
            <a:ext cx="8229600" cy="1143000"/>
          </a:xfrm>
        </p:spPr>
        <p:txBody>
          <a:bodyPr/>
          <a:lstStyle/>
          <a:p>
            <a:r>
              <a:rPr lang="en-US" dirty="0"/>
              <a:t>II.  Evolution in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04FFA-0852-4D58-944C-6E8591287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937419"/>
            <a:ext cx="8458200" cy="4983162"/>
          </a:xfrm>
        </p:spPr>
        <p:txBody>
          <a:bodyPr/>
          <a:lstStyle/>
          <a:p>
            <a:r>
              <a:rPr lang="en-US" dirty="0"/>
              <a:t>Hawkeye (2020- )</a:t>
            </a:r>
          </a:p>
          <a:p>
            <a:pPr lvl="1"/>
            <a:r>
              <a:rPr lang="en-US" dirty="0"/>
              <a:t>Trajectory + spin axis in 3D measured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>
                <a:sym typeface="Wingdings" panose="05000000000000000000" pitchFamily="2" charset="2"/>
              </a:rPr>
              <a:t>Direction of </a:t>
            </a:r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Magnus movement </a:t>
            </a:r>
            <a:r>
              <a:rPr lang="en-US" dirty="0">
                <a:sym typeface="Wingdings" panose="05000000000000000000" pitchFamily="2" charset="2"/>
              </a:rPr>
              <a:t>determined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Direction of </a:t>
            </a:r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actual movement </a:t>
            </a:r>
            <a:r>
              <a:rPr lang="en-US" dirty="0">
                <a:sym typeface="Wingdings" panose="05000000000000000000" pitchFamily="2" charset="2"/>
              </a:rPr>
              <a:t>measured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If different, evidence for non-Magnus </a:t>
            </a:r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(SSH)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For the first time, we can investigate…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non-Magnus movement </a:t>
            </a:r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(SSH)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>
                <a:sym typeface="Wingdings" panose="05000000000000000000" pitchFamily="2" charset="2"/>
              </a:rPr>
              <a:t>spin efficiency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How to do this is described in recent articles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547195-261B-4135-86ED-9B87892D6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62700" y="6355654"/>
            <a:ext cx="2133600" cy="476250"/>
          </a:xfrm>
        </p:spPr>
        <p:txBody>
          <a:bodyPr/>
          <a:lstStyle/>
          <a:p>
            <a:fld id="{66F66869-C655-485F-9C76-3CC2C70DC76A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7609C5-D8E0-4883-A2CC-81118852F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300" y="3657600"/>
            <a:ext cx="4572000" cy="133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5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60694-66E1-4460-BFA6-82F721876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/>
          <a:lstStyle/>
          <a:p>
            <a:r>
              <a:rPr lang="en-US" dirty="0"/>
              <a:t>Movement, Catcher’s View </a:t>
            </a:r>
            <a:br>
              <a:rPr lang="en-US" dirty="0"/>
            </a:b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D510A-B55F-4BFF-8D5F-E366D4661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6869-C655-485F-9C76-3CC2C70DC76A}" type="slidenum">
              <a:rPr lang="en-US" smtClean="0"/>
              <a:t>7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D472C10-735E-480A-BACC-46A84A25EC49}"/>
              </a:ext>
            </a:extLst>
          </p:cNvPr>
          <p:cNvGrpSpPr/>
          <p:nvPr/>
        </p:nvGrpSpPr>
        <p:grpSpPr>
          <a:xfrm>
            <a:off x="566141" y="891613"/>
            <a:ext cx="7282459" cy="5826018"/>
            <a:chOff x="457200" y="917575"/>
            <a:chExt cx="7282459" cy="582601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E478F2E-6DE1-48B2-8C83-464A40031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85410" y="917575"/>
              <a:ext cx="3962400" cy="100012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D9C7C17-83DC-4EAF-8AC2-AEF1C70A2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1896464"/>
              <a:ext cx="7282459" cy="4847129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8CCE13E-5D07-461F-AA20-F22275152F9A}"/>
                </a:ext>
              </a:extLst>
            </p:cNvPr>
            <p:cNvSpPr/>
            <p:nvPr/>
          </p:nvSpPr>
          <p:spPr>
            <a:xfrm>
              <a:off x="4687549" y="2128619"/>
              <a:ext cx="2796190" cy="138499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rgbClr val="00B050"/>
                  </a:solidFill>
                </a:rPr>
                <a:t>Green = total</a:t>
              </a:r>
            </a:p>
            <a:p>
              <a:r>
                <a:rPr lang="en-US" sz="2800" dirty="0">
                  <a:solidFill>
                    <a:srgbClr val="0070C0"/>
                  </a:solidFill>
                </a:rPr>
                <a:t>Blue = Magnus</a:t>
              </a:r>
            </a:p>
            <a:p>
              <a:r>
                <a:rPr lang="en-US" sz="2800" dirty="0">
                  <a:solidFill>
                    <a:srgbClr val="FF0000"/>
                  </a:solidFill>
                </a:rPr>
                <a:t>Red = SSW</a:t>
              </a:r>
              <a:endParaRPr lang="en-US" sz="2800" dirty="0"/>
            </a:p>
          </p:txBody>
        </p:sp>
      </p:grpSp>
      <p:pic>
        <p:nvPicPr>
          <p:cNvPr id="23" name="Picture 22" descr="A baseball player holding up a bat&#10;&#10;Description automatically generated with low confidence">
            <a:extLst>
              <a:ext uri="{FF2B5EF4-FFF2-40B4-BE49-F238E27FC236}">
                <a16:creationId xmlns:a16="http://schemas.microsoft.com/office/drawing/2014/main" id="{88812F78-B37E-49E8-82AF-A0290091F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737" y="930380"/>
            <a:ext cx="5122523" cy="5711612"/>
          </a:xfrm>
          <a:prstGeom prst="rect">
            <a:avLst/>
          </a:prstGeom>
        </p:spPr>
      </p:pic>
      <p:pic>
        <p:nvPicPr>
          <p:cNvPr id="1026" name="Picture 2" descr="Amazon.com: The Ultimate Wall Clock - 14&quot; Atomic, Black, Easy to Read,  Perfect for Home, Office, School, Indoor / Outdoor: Home &amp; Kitchen">
            <a:extLst>
              <a:ext uri="{FF2B5EF4-FFF2-40B4-BE49-F238E27FC236}">
                <a16:creationId xmlns:a16="http://schemas.microsoft.com/office/drawing/2014/main" id="{CF59296D-1CA9-4CC5-8FF7-2151A282E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865" y="2971800"/>
            <a:ext cx="2378269" cy="236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45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C16EE-7E5F-4A09-B852-F93548635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810002"/>
            <a:ext cx="8686800" cy="2796364"/>
          </a:xfrm>
        </p:spPr>
        <p:txBody>
          <a:bodyPr/>
          <a:lstStyle/>
          <a:p>
            <a:r>
              <a:rPr lang="en-US" sz="2800" dirty="0"/>
              <a:t>4S,2S spin axes nearly identical (within ~6</a:t>
            </a:r>
            <a:r>
              <a:rPr lang="en-US" sz="2800" baseline="30000" dirty="0"/>
              <a:t>0</a:t>
            </a:r>
            <a:r>
              <a:rPr lang="en-US" sz="2800" dirty="0"/>
              <a:t>)</a:t>
            </a:r>
          </a:p>
          <a:p>
            <a:r>
              <a:rPr lang="en-US" sz="2800" dirty="0"/>
              <a:t>But movement  </a:t>
            </a:r>
            <a:r>
              <a:rPr lang="en-US" sz="2800" u="sng" dirty="0"/>
              <a:t>directions</a:t>
            </a:r>
            <a:r>
              <a:rPr lang="en-US" sz="2800" dirty="0"/>
              <a:t> very different</a:t>
            </a:r>
          </a:p>
          <a:p>
            <a:pPr lvl="1"/>
            <a:r>
              <a:rPr lang="en-US" sz="2800" dirty="0"/>
              <a:t>2S:  large (38</a:t>
            </a:r>
            <a:r>
              <a:rPr lang="en-US" sz="2800" baseline="30000" dirty="0"/>
              <a:t>0</a:t>
            </a:r>
            <a:r>
              <a:rPr lang="en-US" sz="2800" dirty="0"/>
              <a:t>) shift arm-side</a:t>
            </a:r>
          </a:p>
          <a:p>
            <a:pPr lvl="1"/>
            <a:r>
              <a:rPr lang="en-US" sz="2800" dirty="0"/>
              <a:t>4S:  much smaller (~3</a:t>
            </a:r>
            <a:r>
              <a:rPr lang="en-US" sz="2800" baseline="30000" dirty="0"/>
              <a:t>0</a:t>
            </a:r>
            <a:r>
              <a:rPr lang="en-US" sz="2800" dirty="0"/>
              <a:t>) shift glove-side</a:t>
            </a:r>
          </a:p>
          <a:p>
            <a:r>
              <a:rPr lang="en-US" sz="2800" dirty="0" err="1">
                <a:solidFill>
                  <a:srgbClr val="00B0F0"/>
                </a:solidFill>
              </a:rPr>
              <a:t>Clearcut</a:t>
            </a:r>
            <a:r>
              <a:rPr lang="en-US" sz="2800" dirty="0">
                <a:solidFill>
                  <a:srgbClr val="00B0F0"/>
                </a:solidFill>
              </a:rPr>
              <a:t> evidence for SSH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F565EF-E676-40DF-BA99-D57C4AEEF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6869-C655-485F-9C76-3CC2C70DC76A}" type="slidenum">
              <a:rPr lang="en-US" smtClean="0"/>
              <a:t>8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2B4DD5E-716A-44EA-8E1F-909821D0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58" y="-271617"/>
            <a:ext cx="8229600" cy="1143000"/>
          </a:xfrm>
        </p:spPr>
        <p:txBody>
          <a:bodyPr/>
          <a:lstStyle/>
          <a:p>
            <a:r>
              <a:rPr lang="en-US" dirty="0"/>
              <a:t>A Very Typical Example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B6DFD6-7E39-4F5C-935F-9BD94BF95C9D}"/>
              </a:ext>
            </a:extLst>
          </p:cNvPr>
          <p:cNvGrpSpPr/>
          <p:nvPr/>
        </p:nvGrpSpPr>
        <p:grpSpPr>
          <a:xfrm>
            <a:off x="228600" y="685800"/>
            <a:ext cx="6399701" cy="3215087"/>
            <a:chOff x="228600" y="713316"/>
            <a:chExt cx="6399701" cy="321508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EBA0550-7576-4BE4-8BA8-FAA6F40B1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" y="713316"/>
              <a:ext cx="6399701" cy="321508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F3BC257-3F7D-4885-B15F-444D008DB2CB}"/>
                </a:ext>
              </a:extLst>
            </p:cNvPr>
            <p:cNvSpPr txBox="1"/>
            <p:nvPr/>
          </p:nvSpPr>
          <p:spPr>
            <a:xfrm>
              <a:off x="2310682" y="1310805"/>
              <a:ext cx="81144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4S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BC21887-A328-4A1A-8AA8-9CA6D1BD366F}"/>
                </a:ext>
              </a:extLst>
            </p:cNvPr>
            <p:cNvSpPr txBox="1"/>
            <p:nvPr/>
          </p:nvSpPr>
          <p:spPr>
            <a:xfrm>
              <a:off x="5499477" y="1334869"/>
              <a:ext cx="81144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2S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522CEE0-BE2D-4B6B-AB50-CCFB145ABDCB}"/>
              </a:ext>
            </a:extLst>
          </p:cNvPr>
          <p:cNvSpPr/>
          <p:nvPr/>
        </p:nvSpPr>
        <p:spPr>
          <a:xfrm>
            <a:off x="6373756" y="1508289"/>
            <a:ext cx="2796190" cy="1384995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B050"/>
                </a:solidFill>
              </a:rPr>
              <a:t>Green = total</a:t>
            </a:r>
          </a:p>
          <a:p>
            <a:r>
              <a:rPr lang="en-US" sz="2800" dirty="0">
                <a:solidFill>
                  <a:srgbClr val="0070C0"/>
                </a:solidFill>
              </a:rPr>
              <a:t>Blue = Magnus</a:t>
            </a:r>
          </a:p>
          <a:p>
            <a:r>
              <a:rPr lang="en-US" sz="2800" dirty="0">
                <a:solidFill>
                  <a:srgbClr val="FF0000"/>
                </a:solidFill>
              </a:rPr>
              <a:t>Red = SSW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7808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E78EA68-827C-49EE-8545-8C0C89FE4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36" y="701582"/>
            <a:ext cx="7486663" cy="33923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984C1C-4CFA-46A7-A962-471B686ED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660" y="-225267"/>
            <a:ext cx="8229600" cy="1143000"/>
          </a:xfrm>
        </p:spPr>
        <p:txBody>
          <a:bodyPr/>
          <a:lstStyle/>
          <a:p>
            <a:r>
              <a:rPr lang="en-US" dirty="0"/>
              <a:t>Spin Axis:  4S vs 2S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C600C-83F4-404B-8A91-AADB57CF0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6869-C655-485F-9C76-3CC2C70DC76A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EBCABE-A583-4C4A-8BE0-8558E9C5E35E}"/>
              </a:ext>
            </a:extLst>
          </p:cNvPr>
          <p:cNvSpPr txBox="1"/>
          <p:nvPr/>
        </p:nvSpPr>
        <p:spPr>
          <a:xfrm>
            <a:off x="4876800" y="997599"/>
            <a:ext cx="1721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0070C0"/>
                </a:solidFill>
              </a:rPr>
              <a:t>Spin Axis </a:t>
            </a:r>
          </a:p>
          <a:p>
            <a:pPr algn="ctr"/>
            <a:r>
              <a:rPr lang="en-US" sz="2400" b="0" dirty="0">
                <a:solidFill>
                  <a:srgbClr val="0070C0"/>
                </a:solidFill>
              </a:rPr>
              <a:t>difference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F7EDD4-9A19-4713-84E3-9053A5379BF7}"/>
              </a:ext>
            </a:extLst>
          </p:cNvPr>
          <p:cNvSpPr txBox="1"/>
          <p:nvPr/>
        </p:nvSpPr>
        <p:spPr>
          <a:xfrm>
            <a:off x="1295400" y="1436134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</a:rPr>
              <a:t>Movement Direction </a:t>
            </a:r>
          </a:p>
          <a:p>
            <a:pPr algn="ctr"/>
            <a:r>
              <a:rPr lang="en-US" sz="2400" b="0" dirty="0">
                <a:solidFill>
                  <a:srgbClr val="FF0000"/>
                </a:solidFill>
              </a:rPr>
              <a:t>difference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A86C77-DA51-421C-94C8-8D4C3982D719}"/>
              </a:ext>
            </a:extLst>
          </p:cNvPr>
          <p:cNvSpPr txBox="1"/>
          <p:nvPr/>
        </p:nvSpPr>
        <p:spPr>
          <a:xfrm>
            <a:off x="1335972" y="4236581"/>
            <a:ext cx="680179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rgbClr val="FFFF00"/>
                </a:solidFill>
              </a:rPr>
              <a:t>4S,2S have </a:t>
            </a:r>
            <a:r>
              <a:rPr lang="en-US" sz="2800" b="0" u="sng" dirty="0">
                <a:solidFill>
                  <a:srgbClr val="FFFF00"/>
                </a:solidFill>
              </a:rPr>
              <a:t>nearly same spin axis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bg1"/>
                </a:solidFill>
              </a:rPr>
              <a:t>determined by arm slot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rgbClr val="FFFF00"/>
                </a:solidFill>
              </a:rPr>
              <a:t>But they have very different movements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bg1"/>
                </a:solidFill>
              </a:rPr>
              <a:t>due to SSW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bg1"/>
                </a:solidFill>
              </a:rPr>
              <a:t>TM &amp; FX </a:t>
            </a:r>
            <a:r>
              <a:rPr lang="en-US" sz="2800" b="0" dirty="0">
                <a:solidFill>
                  <a:srgbClr val="00B0F0"/>
                </a:solidFill>
              </a:rPr>
              <a:t>(and I)  </a:t>
            </a:r>
            <a:r>
              <a:rPr lang="en-US" sz="2800" b="0" dirty="0">
                <a:solidFill>
                  <a:schemeClr val="bg1"/>
                </a:solidFill>
              </a:rPr>
              <a:t>got it wrong!</a:t>
            </a:r>
          </a:p>
        </p:txBody>
      </p:sp>
    </p:spTree>
    <p:extLst>
      <p:ext uri="{BB962C8B-B14F-4D97-AF65-F5344CB8AC3E}">
        <p14:creationId xmlns:p14="http://schemas.microsoft.com/office/powerpoint/2010/main" val="49403307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53395</TotalTime>
  <Words>1168</Words>
  <Application>Microsoft Office PowerPoint</Application>
  <PresentationFormat>On-screen Show (4:3)</PresentationFormat>
  <Paragraphs>251</Paragraphs>
  <Slides>26</Slides>
  <Notes>12</Notes>
  <HiddenSlides>1</HiddenSlides>
  <MMClips>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Arial</vt:lpstr>
      <vt:lpstr>Default Design</vt:lpstr>
      <vt:lpstr>What Is Hawkeye Teaching Us About Baseball Pitches </vt:lpstr>
      <vt:lpstr>Confluence of Two Evolutions</vt:lpstr>
      <vt:lpstr>I.  Evolution in Science </vt:lpstr>
      <vt:lpstr>I.  Evolution in Science </vt:lpstr>
      <vt:lpstr>II.  Evolution in Technology</vt:lpstr>
      <vt:lpstr>II.  Evolution in Technology</vt:lpstr>
      <vt:lpstr>Movement, Catcher’s View  </vt:lpstr>
      <vt:lpstr>A Very Typical Example</vt:lpstr>
      <vt:lpstr>Spin Axis:  4S vs 2S</vt:lpstr>
      <vt:lpstr>General Properties of SSH</vt:lpstr>
      <vt:lpstr>4S vs 2S</vt:lpstr>
      <vt:lpstr>Example:  2S (Sinkers)</vt:lpstr>
      <vt:lpstr>Example:  4S  (Fastballs)</vt:lpstr>
      <vt:lpstr>Example:  4S-vs-2S</vt:lpstr>
      <vt:lpstr>Kyle Hendrick’s Two Changeups 4S and 2S</vt:lpstr>
      <vt:lpstr>Kyle Hendricks’s Two Changeups</vt:lpstr>
      <vt:lpstr>PowerPoint Presentation</vt:lpstr>
      <vt:lpstr>Carlos Carrasco’s Changeup</vt:lpstr>
      <vt:lpstr>Spin Efficiency &amp; Movement: Curveballs</vt:lpstr>
      <vt:lpstr>Drag and Spin</vt:lpstr>
      <vt:lpstr>Drag and Spin</vt:lpstr>
      <vt:lpstr>Spin Efficiency Varies</vt:lpstr>
      <vt:lpstr>PowerPoint Presentation</vt:lpstr>
      <vt:lpstr>The Future…</vt:lpstr>
      <vt:lpstr>Thanks to…</vt:lpstr>
      <vt:lpstr>And finally….</vt:lpstr>
    </vt:vector>
  </TitlesOfParts>
  <Company>University of Illinois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Juiced Baseballs, Corked Bats, and other Myths of Baseball</dc:title>
  <dc:creator>Alan M. Nathan</dc:creator>
  <cp:lastModifiedBy>Nathan, Alan M</cp:lastModifiedBy>
  <cp:revision>470</cp:revision>
  <dcterms:created xsi:type="dcterms:W3CDTF">2006-07-27T12:39:52Z</dcterms:created>
  <dcterms:modified xsi:type="dcterms:W3CDTF">2021-09-22T18:16:28Z</dcterms:modified>
</cp:coreProperties>
</file>